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57" r:id="rId9"/>
    <p:sldId id="258" r:id="rId10"/>
    <p:sldId id="259" r:id="rId11"/>
    <p:sldId id="260" r:id="rId12"/>
    <p:sldId id="261" r:id="rId13"/>
    <p:sldId id="269" r:id="rId14"/>
    <p:sldId id="262" r:id="rId1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232B-B0E3-4220-9879-28E43D716E31}" type="datetimeFigureOut">
              <a:rPr lang="bg-BG" smtClean="0"/>
              <a:t>13.1.2018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774B-81EF-4EA7-B522-2B0F563CBFE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6323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232B-B0E3-4220-9879-28E43D716E31}" type="datetimeFigureOut">
              <a:rPr lang="bg-BG" smtClean="0"/>
              <a:t>13.1.2018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774B-81EF-4EA7-B522-2B0F563CBFE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00123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232B-B0E3-4220-9879-28E43D716E31}" type="datetimeFigureOut">
              <a:rPr lang="bg-BG" smtClean="0"/>
              <a:t>13.1.2018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774B-81EF-4EA7-B522-2B0F563CBFE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4711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232B-B0E3-4220-9879-28E43D716E31}" type="datetimeFigureOut">
              <a:rPr lang="bg-BG" smtClean="0"/>
              <a:t>13.1.2018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774B-81EF-4EA7-B522-2B0F563CBFE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64235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232B-B0E3-4220-9879-28E43D716E31}" type="datetimeFigureOut">
              <a:rPr lang="bg-BG" smtClean="0"/>
              <a:t>13.1.2018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774B-81EF-4EA7-B522-2B0F563CBFE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09232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232B-B0E3-4220-9879-28E43D716E31}" type="datetimeFigureOut">
              <a:rPr lang="bg-BG" smtClean="0"/>
              <a:t>13.1.2018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774B-81EF-4EA7-B522-2B0F563CBFE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7418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232B-B0E3-4220-9879-28E43D716E31}" type="datetimeFigureOut">
              <a:rPr lang="bg-BG" smtClean="0"/>
              <a:t>13.1.2018 г.</a:t>
            </a:fld>
            <a:endParaRPr lang="bg-BG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774B-81EF-4EA7-B522-2B0F563CBFE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0830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232B-B0E3-4220-9879-28E43D716E31}" type="datetimeFigureOut">
              <a:rPr lang="bg-BG" smtClean="0"/>
              <a:t>13.1.2018 г.</a:t>
            </a:fld>
            <a:endParaRPr lang="bg-B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774B-81EF-4EA7-B522-2B0F563CBFE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363022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232B-B0E3-4220-9879-28E43D716E31}" type="datetimeFigureOut">
              <a:rPr lang="bg-BG" smtClean="0"/>
              <a:t>13.1.2018 г.</a:t>
            </a:fld>
            <a:endParaRPr lang="bg-BG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774B-81EF-4EA7-B522-2B0F563CBFE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5220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232B-B0E3-4220-9879-28E43D716E31}" type="datetimeFigureOut">
              <a:rPr lang="bg-BG" smtClean="0"/>
              <a:t>13.1.2018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774B-81EF-4EA7-B522-2B0F563CBFE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117494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232B-B0E3-4220-9879-28E43D716E31}" type="datetimeFigureOut">
              <a:rPr lang="bg-BG" smtClean="0"/>
              <a:t>13.1.2018 г.</a:t>
            </a:fld>
            <a:endParaRPr lang="bg-BG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2774B-81EF-4EA7-B522-2B0F563CBFE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47944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70000" contrast="-70000"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5232B-B0E3-4220-9879-28E43D716E31}" type="datetimeFigureOut">
              <a:rPr lang="bg-BG" smtClean="0"/>
              <a:t>13.1.2018 г.</a:t>
            </a:fld>
            <a:endParaRPr lang="bg-B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2774B-81EF-4EA7-B522-2B0F563CBFE4}" type="slidenum">
              <a:rPr lang="bg-BG" smtClean="0"/>
              <a:t>‹#›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0589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ctualno.com/" TargetMode="External"/><Relationship Id="rId3" Type="http://schemas.openxmlformats.org/officeDocument/2006/relationships/hyperlink" Target="http://www.dir.bg/" TargetMode="External"/><Relationship Id="rId7" Type="http://schemas.openxmlformats.org/officeDocument/2006/relationships/hyperlink" Target="http://www.investor.bg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blitz.bg/" TargetMode="External"/><Relationship Id="rId5" Type="http://schemas.openxmlformats.org/officeDocument/2006/relationships/hyperlink" Target="http://www.dnewnik.bg/" TargetMode="External"/><Relationship Id="rId4" Type="http://schemas.openxmlformats.org/officeDocument/2006/relationships/hyperlink" Target="http://www.vesti.bg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-vestnik.bg/" TargetMode="External"/><Relationship Id="rId3" Type="http://schemas.openxmlformats.org/officeDocument/2006/relationships/hyperlink" Target="http://www.pik.bg/" TargetMode="External"/><Relationship Id="rId7" Type="http://schemas.openxmlformats.org/officeDocument/2006/relationships/hyperlink" Target="http://www.segabg.com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bgnes.com/" TargetMode="External"/><Relationship Id="rId5" Type="http://schemas.openxmlformats.org/officeDocument/2006/relationships/hyperlink" Target="http://www.mediapool.bg/" TargetMode="External"/><Relationship Id="rId10" Type="http://schemas.openxmlformats.org/officeDocument/2006/relationships/hyperlink" Target="http://www.dnes.bg/" TargetMode="External"/><Relationship Id="rId4" Type="http://schemas.openxmlformats.org/officeDocument/2006/relationships/hyperlink" Target="http://www.offnews.bg/" TargetMode="External"/><Relationship Id="rId9" Type="http://schemas.openxmlformats.org/officeDocument/2006/relationships/hyperlink" Target="http://www.frognews.bg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r.bg/" TargetMode="External"/><Relationship Id="rId7" Type="http://schemas.openxmlformats.org/officeDocument/2006/relationships/hyperlink" Target="http://www.investor.bg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blitz.bg/" TargetMode="External"/><Relationship Id="rId5" Type="http://schemas.openxmlformats.org/officeDocument/2006/relationships/hyperlink" Target="http://www.dnevnik.bg/" TargetMode="External"/><Relationship Id="rId4" Type="http://schemas.openxmlformats.org/officeDocument/2006/relationships/hyperlink" Target="http://www.vesti.bg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gnes.com/" TargetMode="External"/><Relationship Id="rId3" Type="http://schemas.openxmlformats.org/officeDocument/2006/relationships/hyperlink" Target="http://www.actualno.com/" TargetMode="External"/><Relationship Id="rId7" Type="http://schemas.openxmlformats.org/officeDocument/2006/relationships/hyperlink" Target="http://www.mediapool.bg/" TargetMode="External"/><Relationship Id="rId12" Type="http://schemas.openxmlformats.org/officeDocument/2006/relationships/hyperlink" Target="http://www.dnes.bg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offnews.bg/" TargetMode="External"/><Relationship Id="rId11" Type="http://schemas.openxmlformats.org/officeDocument/2006/relationships/hyperlink" Target="http://frognews.bg/" TargetMode="External"/><Relationship Id="rId5" Type="http://schemas.openxmlformats.org/officeDocument/2006/relationships/hyperlink" Target="http://focus-news.net/" TargetMode="External"/><Relationship Id="rId10" Type="http://schemas.openxmlformats.org/officeDocument/2006/relationships/hyperlink" Target="http://e-vestnik.bg/" TargetMode="External"/><Relationship Id="rId4" Type="http://schemas.openxmlformats.org/officeDocument/2006/relationships/hyperlink" Target="http://pik.bg/" TargetMode="External"/><Relationship Id="rId9" Type="http://schemas.openxmlformats.org/officeDocument/2006/relationships/hyperlink" Target="http://www.segabg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g-BG" sz="6000" dirty="0" smtClean="0"/>
              <a:t>Достъпване на новини</a:t>
            </a:r>
            <a:endParaRPr lang="bg-BG" sz="6000" dirty="0"/>
          </a:p>
        </p:txBody>
      </p:sp>
    </p:spTree>
    <p:extLst>
      <p:ext uri="{BB962C8B-B14F-4D97-AF65-F5344CB8AC3E}">
        <p14:creationId xmlns:p14="http://schemas.microsoft.com/office/powerpoint/2010/main" val="3402895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8" y="1734153"/>
            <a:ext cx="3377184" cy="425805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bg-BG" dirty="0" smtClean="0"/>
              <a:t>В полето горе вляво напишете:</a:t>
            </a:r>
          </a:p>
          <a:p>
            <a:r>
              <a:rPr lang="en-US" dirty="0" smtClean="0">
                <a:hlinkClick r:id="rId3"/>
              </a:rPr>
              <a:t>www.dir.bg</a:t>
            </a:r>
            <a:r>
              <a:rPr lang="en-US" dirty="0" smtClean="0"/>
              <a:t> </a:t>
            </a:r>
            <a:r>
              <a:rPr lang="bg-BG" dirty="0" smtClean="0"/>
              <a:t>  или</a:t>
            </a:r>
          </a:p>
          <a:p>
            <a:r>
              <a:rPr lang="en-US" dirty="0" smtClean="0">
                <a:hlinkClick r:id="rId4"/>
              </a:rPr>
              <a:t>www.vesti.bg</a:t>
            </a:r>
            <a:r>
              <a:rPr lang="en-US" dirty="0" smtClean="0"/>
              <a:t>  </a:t>
            </a:r>
            <a:r>
              <a:rPr lang="bg-BG" dirty="0" smtClean="0"/>
              <a:t>или</a:t>
            </a:r>
          </a:p>
          <a:p>
            <a:r>
              <a:rPr lang="en-US" dirty="0" smtClean="0">
                <a:hlinkClick r:id="rId5"/>
              </a:rPr>
              <a:t>www.dnewnik.bg</a:t>
            </a:r>
            <a:r>
              <a:rPr lang="en-US" dirty="0" smtClean="0"/>
              <a:t>  </a:t>
            </a:r>
            <a:r>
              <a:rPr lang="bg-BG" dirty="0" smtClean="0"/>
              <a:t>или</a:t>
            </a:r>
          </a:p>
          <a:p>
            <a:r>
              <a:rPr lang="en-US" dirty="0" smtClean="0">
                <a:hlinkClick r:id="rId6"/>
              </a:rPr>
              <a:t>www.blitz.bg</a:t>
            </a:r>
            <a:r>
              <a:rPr lang="en-US" dirty="0" smtClean="0"/>
              <a:t>  </a:t>
            </a:r>
            <a:r>
              <a:rPr lang="bg-BG" dirty="0" smtClean="0"/>
              <a:t>или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www.investor.bg</a:t>
            </a:r>
            <a:r>
              <a:rPr lang="en-US" dirty="0" smtClean="0"/>
              <a:t>  </a:t>
            </a:r>
            <a:r>
              <a:rPr lang="bg-BG" dirty="0" smtClean="0"/>
              <a:t>или</a:t>
            </a:r>
          </a:p>
          <a:p>
            <a:r>
              <a:rPr lang="en-US" dirty="0" smtClean="0">
                <a:hlinkClick r:id="rId8"/>
              </a:rPr>
              <a:t>www.actualno.com</a:t>
            </a:r>
            <a:r>
              <a:rPr lang="en-US" dirty="0" smtClean="0"/>
              <a:t>  </a:t>
            </a:r>
            <a:r>
              <a:rPr lang="bg-BG" dirty="0" smtClean="0"/>
              <a:t>или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40280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45136"/>
            <a:ext cx="4038600" cy="363609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4704"/>
            <a:ext cx="4038600" cy="536145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hlinkClick r:id="rId3"/>
              </a:rPr>
              <a:t>www.pik.bg</a:t>
            </a:r>
            <a:r>
              <a:rPr lang="en-US" dirty="0" smtClean="0"/>
              <a:t> </a:t>
            </a:r>
            <a:r>
              <a:rPr lang="bg-BG" dirty="0" smtClean="0"/>
              <a:t>или</a:t>
            </a:r>
          </a:p>
          <a:p>
            <a:r>
              <a:rPr lang="en-US" u="sng" dirty="0">
                <a:solidFill>
                  <a:srgbClr val="0070C0"/>
                </a:solidFill>
              </a:rPr>
              <a:t>www.focus-news.net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/>
              <a:t> </a:t>
            </a:r>
            <a:r>
              <a:rPr lang="bg-BG" dirty="0" smtClean="0"/>
              <a:t>или</a:t>
            </a:r>
          </a:p>
          <a:p>
            <a:r>
              <a:rPr lang="en-US" dirty="0" smtClean="0">
                <a:hlinkClick r:id="rId4"/>
              </a:rPr>
              <a:t>www.offnews.bg</a:t>
            </a:r>
            <a:r>
              <a:rPr lang="en-US" dirty="0" smtClean="0"/>
              <a:t>  </a:t>
            </a:r>
            <a:r>
              <a:rPr lang="bg-BG" dirty="0" smtClean="0"/>
              <a:t>или</a:t>
            </a:r>
          </a:p>
          <a:p>
            <a:r>
              <a:rPr lang="en-US" dirty="0" smtClean="0">
                <a:hlinkClick r:id="rId5"/>
              </a:rPr>
              <a:t>www.mediapool.bg</a:t>
            </a:r>
            <a:r>
              <a:rPr lang="en-US" dirty="0" smtClean="0"/>
              <a:t>  </a:t>
            </a:r>
            <a:r>
              <a:rPr lang="bg-BG" dirty="0" smtClean="0"/>
              <a:t>или</a:t>
            </a:r>
          </a:p>
          <a:p>
            <a:r>
              <a:rPr lang="en-US" dirty="0" smtClean="0">
                <a:hlinkClick r:id="rId6"/>
              </a:rPr>
              <a:t>www.bgnes.com</a:t>
            </a:r>
            <a:r>
              <a:rPr lang="en-US" dirty="0" smtClean="0"/>
              <a:t>  </a:t>
            </a:r>
            <a:r>
              <a:rPr lang="bg-BG" dirty="0" smtClean="0"/>
              <a:t>или</a:t>
            </a:r>
          </a:p>
          <a:p>
            <a:r>
              <a:rPr lang="en-US" dirty="0" smtClean="0">
                <a:hlinkClick r:id="rId7"/>
              </a:rPr>
              <a:t>www.segabg.com</a:t>
            </a:r>
            <a:r>
              <a:rPr lang="en-US" dirty="0" smtClean="0"/>
              <a:t>  </a:t>
            </a:r>
            <a:r>
              <a:rPr lang="bg-BG" dirty="0" smtClean="0"/>
              <a:t>или</a:t>
            </a:r>
          </a:p>
          <a:p>
            <a:r>
              <a:rPr lang="en-US" dirty="0" smtClean="0">
                <a:hlinkClick r:id="rId8"/>
              </a:rPr>
              <a:t>www.e-vestnik.bg</a:t>
            </a:r>
            <a:r>
              <a:rPr lang="en-US" dirty="0" smtClean="0"/>
              <a:t>  </a:t>
            </a:r>
            <a:r>
              <a:rPr lang="bg-BG" dirty="0" smtClean="0"/>
              <a:t>или</a:t>
            </a:r>
          </a:p>
          <a:p>
            <a:r>
              <a:rPr lang="en-US" dirty="0" smtClean="0">
                <a:hlinkClick r:id="rId9"/>
              </a:rPr>
              <a:t>www.frognews.bg</a:t>
            </a:r>
            <a:r>
              <a:rPr lang="en-US" dirty="0" smtClean="0"/>
              <a:t>  </a:t>
            </a:r>
            <a:r>
              <a:rPr lang="bg-BG" dirty="0" smtClean="0"/>
              <a:t>или</a:t>
            </a:r>
          </a:p>
          <a:p>
            <a:r>
              <a:rPr lang="en-US" dirty="0" smtClean="0">
                <a:hlinkClick r:id="rId10"/>
              </a:rPr>
              <a:t>www.dnes.bg</a:t>
            </a:r>
            <a:r>
              <a:rPr lang="en-US" dirty="0" smtClean="0"/>
              <a:t>  </a:t>
            </a:r>
            <a:r>
              <a:rPr lang="bg-BG" dirty="0" smtClean="0"/>
              <a:t>и др.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80102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734153"/>
            <a:ext cx="2438400" cy="425805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764704"/>
            <a:ext cx="4038600" cy="4525963"/>
          </a:xfrm>
        </p:spPr>
        <p:txBody>
          <a:bodyPr>
            <a:normAutofit/>
          </a:bodyPr>
          <a:lstStyle/>
          <a:p>
            <a:r>
              <a:rPr lang="bg-BG" sz="3600" dirty="0" smtClean="0"/>
              <a:t>След като отворите първата страница с навигацията в сайта може да достигнете до необходимата Ви новина.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2689588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" y="1734153"/>
            <a:ext cx="3566160" cy="425805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од </a:t>
            </a:r>
            <a:r>
              <a:rPr lang="ru-RU" dirty="0"/>
              <a:t>термина "</a:t>
            </a:r>
            <a:r>
              <a:rPr lang="ru-RU" b="1" dirty="0"/>
              <a:t>навигация</a:t>
            </a:r>
            <a:r>
              <a:rPr lang="ru-RU" dirty="0"/>
              <a:t>" се разбира системата от </a:t>
            </a:r>
            <a:r>
              <a:rPr lang="ru-RU" b="1" dirty="0"/>
              <a:t>менюта и връзки, които служат за движение на посетителя в даден </a:t>
            </a:r>
            <a:r>
              <a:rPr lang="ru-RU" b="1" dirty="0" smtClean="0"/>
              <a:t>сайт.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36786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48" y="1734153"/>
            <a:ext cx="3422904" cy="425805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2996952"/>
            <a:ext cx="4038600" cy="720080"/>
          </a:xfrm>
        </p:spPr>
        <p:txBody>
          <a:bodyPr/>
          <a:lstStyle/>
          <a:p>
            <a:r>
              <a:rPr lang="bg-BG" sz="3600" dirty="0" smtClean="0"/>
              <a:t>Приятно четене!</a:t>
            </a:r>
          </a:p>
          <a:p>
            <a:pPr marL="0" indent="0">
              <a:buNone/>
            </a:pP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35831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Въведение</a:t>
            </a:r>
            <a:endParaRPr lang="bg-B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04" y="1734153"/>
            <a:ext cx="2450592" cy="425805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</a:t>
            </a:r>
            <a:r>
              <a:rPr lang="bg-BG" sz="3600" dirty="0"/>
              <a:t>бучението по тази тема ще ви въведе в света на новините на българското интернет пространство</a:t>
            </a:r>
            <a:r>
              <a:rPr lang="bg-BG" sz="3600" dirty="0" smtClean="0"/>
              <a:t>.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226433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" y="1734153"/>
            <a:ext cx="3566160" cy="425805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5976" y="332656"/>
            <a:ext cx="4330824" cy="5832648"/>
          </a:xfrm>
        </p:spPr>
        <p:txBody>
          <a:bodyPr>
            <a:normAutofit fontScale="92500" lnSpcReduction="20000"/>
          </a:bodyPr>
          <a:lstStyle/>
          <a:p>
            <a:r>
              <a:rPr lang="bg-BG" dirty="0"/>
              <a:t>Основни български сайтове с новини са:</a:t>
            </a:r>
          </a:p>
          <a:p>
            <a:pPr lvl="0"/>
            <a:r>
              <a:rPr lang="bg-BG" b="1" dirty="0">
                <a:hlinkClick r:id="rId3"/>
              </a:rPr>
              <a:t>dir.bg</a:t>
            </a:r>
            <a:r>
              <a:rPr lang="bg-BG" dirty="0"/>
              <a:t> – портал, но пуска новини, преписани от </a:t>
            </a:r>
            <a:r>
              <a:rPr lang="bg-BG" dirty="0" smtClean="0"/>
              <a:t>агенции, </a:t>
            </a:r>
            <a:r>
              <a:rPr lang="bg-BG" dirty="0"/>
              <a:t>вестници и др. сайтове</a:t>
            </a:r>
            <a:r>
              <a:rPr lang="en-US" dirty="0"/>
              <a:t>;</a:t>
            </a:r>
            <a:endParaRPr lang="bg-BG" dirty="0"/>
          </a:p>
          <a:p>
            <a:pPr lvl="0"/>
            <a:r>
              <a:rPr lang="bg-BG" b="1" dirty="0">
                <a:hlinkClick r:id="rId4"/>
              </a:rPr>
              <a:t>vesti.bg</a:t>
            </a:r>
            <a:r>
              <a:rPr lang="bg-BG" dirty="0"/>
              <a:t> – информационен сайт,;</a:t>
            </a:r>
          </a:p>
          <a:p>
            <a:pPr lvl="0"/>
            <a:r>
              <a:rPr lang="bg-BG" b="1" dirty="0">
                <a:hlinkClick r:id="rId5"/>
              </a:rPr>
              <a:t>dnevnik.bg</a:t>
            </a:r>
            <a:r>
              <a:rPr lang="en-US" dirty="0"/>
              <a:t> - </a:t>
            </a:r>
            <a:r>
              <a:rPr lang="bg-BG" dirty="0"/>
              <a:t>агенция и онлайн вестник; </a:t>
            </a:r>
          </a:p>
          <a:p>
            <a:pPr lvl="0"/>
            <a:r>
              <a:rPr lang="bg-BG" b="1" dirty="0">
                <a:hlinkClick r:id="rId6"/>
              </a:rPr>
              <a:t>blitz.bg</a:t>
            </a:r>
            <a:r>
              <a:rPr lang="bg-BG" dirty="0"/>
              <a:t> – новини,  клюки, интервюта;</a:t>
            </a:r>
          </a:p>
          <a:p>
            <a:pPr lvl="0"/>
            <a:r>
              <a:rPr lang="bg-BG" b="1" dirty="0">
                <a:hlinkClick r:id="rId7"/>
              </a:rPr>
              <a:t>investor.bg</a:t>
            </a:r>
            <a:r>
              <a:rPr lang="bg-BG" dirty="0"/>
              <a:t> – информационен сайт с бизнес и икономическа насоченост</a:t>
            </a:r>
            <a:r>
              <a:rPr lang="bg-BG" dirty="0" smtClean="0"/>
              <a:t>;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60631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08" y="1734153"/>
            <a:ext cx="3377184" cy="425805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404664"/>
            <a:ext cx="4474840" cy="6192688"/>
          </a:xfrm>
        </p:spPr>
        <p:txBody>
          <a:bodyPr>
            <a:normAutofit lnSpcReduction="10000"/>
          </a:bodyPr>
          <a:lstStyle/>
          <a:p>
            <a:pPr lvl="0"/>
            <a:r>
              <a:rPr lang="bg-BG" b="1" dirty="0">
                <a:hlinkClick r:id="rId3"/>
              </a:rPr>
              <a:t>actualno.com</a:t>
            </a:r>
            <a:r>
              <a:rPr lang="bg-BG" dirty="0"/>
              <a:t>, </a:t>
            </a:r>
            <a:r>
              <a:rPr lang="bg-BG" b="1" dirty="0">
                <a:hlinkClick r:id="rId4"/>
              </a:rPr>
              <a:t>pik.bg</a:t>
            </a:r>
            <a:r>
              <a:rPr lang="bg-BG" dirty="0"/>
              <a:t> - новини от други източници;</a:t>
            </a:r>
          </a:p>
          <a:p>
            <a:pPr lvl="0"/>
            <a:r>
              <a:rPr lang="bg-BG" b="1" dirty="0">
                <a:hlinkClick r:id="rId5"/>
              </a:rPr>
              <a:t>focus-news.net</a:t>
            </a:r>
            <a:r>
              <a:rPr lang="bg-BG" dirty="0"/>
              <a:t> – типично новинарска агенция;</a:t>
            </a:r>
          </a:p>
          <a:p>
            <a:pPr lvl="0"/>
            <a:r>
              <a:rPr lang="bg-BG" b="1" dirty="0">
                <a:hlinkClick r:id="rId6"/>
              </a:rPr>
              <a:t>offnews.bg</a:t>
            </a:r>
            <a:r>
              <a:rPr lang="bg-BG" dirty="0"/>
              <a:t>, </a:t>
            </a:r>
            <a:r>
              <a:rPr lang="bg-BG" b="1" dirty="0">
                <a:hlinkClick r:id="rId7"/>
              </a:rPr>
              <a:t>mediapool.bg</a:t>
            </a:r>
            <a:r>
              <a:rPr lang="bg-BG" dirty="0"/>
              <a:t>, </a:t>
            </a:r>
            <a:r>
              <a:rPr lang="bg-BG" b="1" dirty="0">
                <a:hlinkClick r:id="rId8"/>
              </a:rPr>
              <a:t>bgnes.com</a:t>
            </a:r>
            <a:r>
              <a:rPr lang="bg-BG" dirty="0"/>
              <a:t> – информационно-коментарни сайтове;</a:t>
            </a:r>
          </a:p>
          <a:p>
            <a:pPr lvl="0"/>
            <a:r>
              <a:rPr lang="bg-BG" dirty="0"/>
              <a:t>Други новинарски сайтове: </a:t>
            </a:r>
            <a:r>
              <a:rPr lang="bg-BG" b="1" dirty="0">
                <a:hlinkClick r:id="rId9"/>
              </a:rPr>
              <a:t>segabg.com</a:t>
            </a:r>
            <a:r>
              <a:rPr lang="bg-BG" dirty="0"/>
              <a:t>, </a:t>
            </a:r>
            <a:r>
              <a:rPr lang="bg-BG" b="1" dirty="0">
                <a:hlinkClick r:id="rId10"/>
              </a:rPr>
              <a:t>e-vestnik.bg</a:t>
            </a:r>
            <a:r>
              <a:rPr lang="bg-BG" dirty="0"/>
              <a:t>, </a:t>
            </a:r>
            <a:r>
              <a:rPr lang="bg-BG" b="1" dirty="0">
                <a:hlinkClick r:id="rId11"/>
              </a:rPr>
              <a:t>frognews.bg</a:t>
            </a:r>
            <a:r>
              <a:rPr lang="en-US" dirty="0"/>
              <a:t>, </a:t>
            </a:r>
            <a:r>
              <a:rPr lang="bg-BG" b="1" dirty="0">
                <a:hlinkClick r:id="rId12"/>
              </a:rPr>
              <a:t>dnes.bg</a:t>
            </a:r>
            <a:r>
              <a:rPr lang="bg-BG" dirty="0" smtClean="0"/>
              <a:t>;</a:t>
            </a:r>
            <a:r>
              <a:rPr lang="bg-BG" dirty="0"/>
              <a:t/>
            </a:r>
            <a:br>
              <a:rPr lang="bg-BG" dirty="0"/>
            </a:br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006177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45136"/>
            <a:ext cx="4038600" cy="363609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lvl="0"/>
            <a:r>
              <a:rPr lang="bg-BG" sz="3200" dirty="0"/>
              <a:t>Сайтовете на вестници като „Сега”,„Труд”, „Стандарт”, „24 часа”;</a:t>
            </a:r>
          </a:p>
          <a:p>
            <a:pPr lvl="0"/>
            <a:r>
              <a:rPr lang="bg-BG" sz="3200" dirty="0"/>
              <a:t>novini.inbulgaria.info – списък на сайтове за новини, вестници, списания.</a:t>
            </a:r>
          </a:p>
        </p:txBody>
      </p:sp>
    </p:spTree>
    <p:extLst>
      <p:ext uri="{BB962C8B-B14F-4D97-AF65-F5344CB8AC3E}">
        <p14:creationId xmlns:p14="http://schemas.microsoft.com/office/powerpoint/2010/main" val="136990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734153"/>
            <a:ext cx="2438400" cy="4258056"/>
          </a:xfrm>
        </p:spPr>
      </p:pic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08720"/>
            <a:ext cx="4186808" cy="5184576"/>
          </a:xfrm>
        </p:spPr>
        <p:txBody>
          <a:bodyPr>
            <a:normAutofit/>
          </a:bodyPr>
          <a:lstStyle/>
          <a:p>
            <a:r>
              <a:rPr lang="bg-BG" sz="3600" dirty="0"/>
              <a:t>До края на това обучение, вие ще бъдете в състояние да използвате новинарски </a:t>
            </a:r>
            <a:r>
              <a:rPr lang="bg-BG" sz="3600" dirty="0" smtClean="0"/>
              <a:t>сайтове.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4181985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48" y="1734153"/>
            <a:ext cx="3422904" cy="4258056"/>
          </a:xfr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4716016" y="1844824"/>
            <a:ext cx="4038600" cy="3340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3600" dirty="0" smtClean="0"/>
              <a:t>За тая цел имате нужда от:</a:t>
            </a:r>
          </a:p>
          <a:p>
            <a:r>
              <a:rPr lang="bg-BG" sz="3600" dirty="0" smtClean="0"/>
              <a:t>компютър, таблет или смартфон;</a:t>
            </a:r>
          </a:p>
          <a:p>
            <a:r>
              <a:rPr lang="bg-BG" sz="3600" dirty="0" smtClean="0"/>
              <a:t>интернет връзка;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569513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Какво трябва да направите?</a:t>
            </a:r>
            <a:endParaRPr lang="bg-B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72" y="1735123"/>
            <a:ext cx="2452255" cy="4256116"/>
          </a:xfr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bg-BG" sz="3200" dirty="0" smtClean="0"/>
              <a:t>На Вашият компютър трябва да има инсталиран браузър – </a:t>
            </a:r>
            <a:r>
              <a:rPr lang="en-US" sz="3200" dirty="0" smtClean="0"/>
              <a:t>Google Chrome, Mozilla Firefox, Internet Explorer, Edge, Opera Browser </a:t>
            </a:r>
            <a:r>
              <a:rPr lang="bg-BG" sz="3200" dirty="0" smtClean="0"/>
              <a:t>или др. </a:t>
            </a:r>
            <a:endParaRPr lang="bg-BG" sz="3200" dirty="0"/>
          </a:p>
        </p:txBody>
      </p:sp>
    </p:spTree>
    <p:extLst>
      <p:ext uri="{BB962C8B-B14F-4D97-AF65-F5344CB8AC3E}">
        <p14:creationId xmlns:p14="http://schemas.microsoft.com/office/powerpoint/2010/main" val="1616584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" y="1735123"/>
            <a:ext cx="3566160" cy="425611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bg-BG" sz="3600" dirty="0" smtClean="0"/>
              <a:t>Кликнете два пъти с левия бутон на мишката върху иконата на Вашия браузър.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3285006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283</Words>
  <Application>Microsoft Office PowerPoint</Application>
  <PresentationFormat>On-screen Show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Достъпване на новини</vt:lpstr>
      <vt:lpstr>Въведение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Какво трябва да направите?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Достъпване на новини</dc:title>
  <dc:creator>EV</dc:creator>
  <cp:lastModifiedBy>EV</cp:lastModifiedBy>
  <cp:revision>12</cp:revision>
  <dcterms:created xsi:type="dcterms:W3CDTF">2018-01-02T12:04:47Z</dcterms:created>
  <dcterms:modified xsi:type="dcterms:W3CDTF">2018-01-13T04:22:19Z</dcterms:modified>
</cp:coreProperties>
</file>