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0"/>
  </p:notesMasterIdLst>
  <p:handoutMasterIdLst>
    <p:handoutMasterId r:id="rId21"/>
  </p:handoutMasterIdLst>
  <p:sldIdLst>
    <p:sldId id="265" r:id="rId5"/>
    <p:sldId id="315" r:id="rId6"/>
    <p:sldId id="327" r:id="rId7"/>
    <p:sldId id="314" r:id="rId8"/>
    <p:sldId id="316" r:id="rId9"/>
    <p:sldId id="317" r:id="rId10"/>
    <p:sldId id="318" r:id="rId11"/>
    <p:sldId id="320" r:id="rId12"/>
    <p:sldId id="319" r:id="rId13"/>
    <p:sldId id="321" r:id="rId14"/>
    <p:sldId id="323" r:id="rId15"/>
    <p:sldId id="324" r:id="rId16"/>
    <p:sldId id="325" r:id="rId17"/>
    <p:sldId id="326" r:id="rId18"/>
    <p:sldId id="322" r:id="rId19"/>
  </p:sldIdLst>
  <p:sldSz cx="12188825" cy="6858000"/>
  <p:notesSz cx="6858000" cy="9144000"/>
  <p:custDataLst>
    <p:tags r:id="rId22"/>
  </p:custDataLst>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36" autoAdjust="0"/>
    <p:restoredTop sz="94629" autoAdjust="0"/>
  </p:normalViewPr>
  <p:slideViewPr>
    <p:cSldViewPr showGuides="1">
      <p:cViewPr>
        <p:scale>
          <a:sx n="75" d="100"/>
          <a:sy n="75" d="100"/>
        </p:scale>
        <p:origin x="-642" y="-30"/>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355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DA14D5CE-94E2-421E-A773-17242EB2F00D}" type="datetime1">
              <a:rPr lang="el-GR" smtClean="0"/>
              <a:pPr algn="r" rtl="0"/>
              <a:t>23/5/2018</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el-GR"/>
              <a:pPr algn="r" rtl="0"/>
              <a:t>‹#›</a:t>
            </a:fld>
            <a:endParaRPr lang="el-GR" dirty="0"/>
          </a:p>
        </p:txBody>
      </p:sp>
    </p:spTree>
    <p:extLst>
      <p:ext uri="{BB962C8B-B14F-4D97-AF65-F5344CB8AC3E}">
        <p14:creationId xmlns=""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F7C63F47-05B9-4E1C-B656-D164BA0F9FA8}" type="datetime1">
              <a:rPr lang="el-GR" smtClean="0"/>
              <a:pPr/>
              <a:t>23/5/2018</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dirty="0" smtClean="0"/>
              <a:t>Στυλ υποδείγματος κειμένου</a:t>
            </a:r>
            <a:endParaRPr lang="el-GR" noProof="0" dirty="0"/>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el-GR" smtClean="0"/>
              <a:pPr/>
              <a:t>‹#›</a:t>
            </a:fld>
            <a:endParaRPr lang="el-GR" dirty="0"/>
          </a:p>
        </p:txBody>
      </p:sp>
    </p:spTree>
    <p:extLst>
      <p:ext uri="{BB962C8B-B14F-4D97-AF65-F5344CB8AC3E}">
        <p14:creationId xmlns=""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1</a:t>
            </a:fld>
            <a:endParaRPr lang="el-GR" dirty="0"/>
          </a:p>
        </p:txBody>
      </p:sp>
    </p:spTree>
    <p:extLst>
      <p:ext uri="{BB962C8B-B14F-4D97-AF65-F5344CB8AC3E}">
        <p14:creationId xmlns="" xmlns:p14="http://schemas.microsoft.com/office/powerpoint/2010/main" val="4095703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10</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11</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12</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13</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14</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15</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2</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3</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4</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5</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6</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7</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8</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9</a:t>
            </a:fld>
            <a:endParaRPr lang="el-GR" dirty="0"/>
          </a:p>
        </p:txBody>
      </p:sp>
    </p:spTree>
    <p:extLst>
      <p:ext uri="{BB962C8B-B14F-4D97-AF65-F5344CB8AC3E}">
        <p14:creationId xmlns="" xmlns:p14="http://schemas.microsoft.com/office/powerpoint/2010/main" val="67478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909583" y="359898"/>
            <a:ext cx="9872948"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909583" y="1850064"/>
            <a:ext cx="9872948"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54AB02A5-4FE5-49D9-9E24-09F23B90C450}" type="datetimeFigureOut">
              <a:rPr lang="en-US" smtClean="0"/>
              <a:pPr/>
              <a:t>5/23/2018</a:t>
            </a:fld>
            <a:endParaRPr lang="en-US"/>
          </a:p>
        </p:txBody>
      </p:sp>
      <p:sp>
        <p:nvSpPr>
          <p:cNvPr id="20" name="19 - Θέση υποσέλιδου"/>
          <p:cNvSpPr>
            <a:spLocks noGrp="1"/>
          </p:cNvSpPr>
          <p:nvPr>
            <p:ph type="ftr" sz="quarter" idx="11"/>
          </p:nvPr>
        </p:nvSpPr>
        <p:spPr/>
        <p:txBody>
          <a:bodyPr/>
          <a:lstStyle>
            <a:extLst/>
          </a:lstStyle>
          <a:p>
            <a:endParaRPr kumimoji="0" lang="en-US"/>
          </a:p>
        </p:txBody>
      </p:sp>
      <p:sp>
        <p:nvSpPr>
          <p:cNvPr id="10" name="9 - Θέση αριθμού διαφάνειας"/>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7 - Έλλειψη"/>
          <p:cNvSpPr/>
          <p:nvPr/>
        </p:nvSpPr>
        <p:spPr>
          <a:xfrm>
            <a:off x="1228257" y="1413802"/>
            <a:ext cx="280343"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542499" y="1345016"/>
            <a:ext cx="853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0B91673F-ECC7-42DC-96C0-8951E5A86711}" type="datetime1">
              <a:rPr lang="el-GR" smtClean="0"/>
              <a:pPr/>
              <a:t>23/5/2018</a:t>
            </a:fld>
            <a:endParaRPr lang="el-GR" dirty="0"/>
          </a:p>
        </p:txBody>
      </p:sp>
      <p:sp>
        <p:nvSpPr>
          <p:cNvPr id="5" name="4 - Θέση υποσέλιδου"/>
          <p:cNvSpPr>
            <a:spLocks noGrp="1"/>
          </p:cNvSpPr>
          <p:nvPr>
            <p:ph type="ftr" sz="quarter" idx="11"/>
          </p:nvPr>
        </p:nvSpPr>
        <p:spPr/>
        <p:txBody>
          <a:bodyPr/>
          <a:lstStyle>
            <a:extLst/>
          </a:lstStyle>
          <a:p>
            <a:pPr rtl="0"/>
            <a:endParaRPr lang="el-GR" noProof="0" dirty="0"/>
          </a:p>
        </p:txBody>
      </p:sp>
      <p:sp>
        <p:nvSpPr>
          <p:cNvPr id="6" name="5 - Θέση αριθμού διαφάνειας"/>
          <p:cNvSpPr>
            <a:spLocks noGrp="1"/>
          </p:cNvSpPr>
          <p:nvPr>
            <p:ph type="sldNum" sz="quarter" idx="12"/>
          </p:nvPr>
        </p:nvSpPr>
        <p:spPr/>
        <p:txBody>
          <a:bodyPr/>
          <a:lstStyle>
            <a:extLst/>
          </a:lstStyle>
          <a:p>
            <a:fld id="{2A013F82-EE5E-44EE-A61D-E31C6657F26F}"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141619" y="274640"/>
            <a:ext cx="2437765"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523603" y="274641"/>
            <a:ext cx="7414869"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0B91673F-ECC7-42DC-96C0-8951E5A86711}" type="datetime1">
              <a:rPr lang="el-GR" smtClean="0"/>
              <a:pPr/>
              <a:t>23/5/2018</a:t>
            </a:fld>
            <a:endParaRPr lang="el-GR" dirty="0"/>
          </a:p>
        </p:txBody>
      </p:sp>
      <p:sp>
        <p:nvSpPr>
          <p:cNvPr id="5" name="4 - Θέση υποσέλιδου"/>
          <p:cNvSpPr>
            <a:spLocks noGrp="1"/>
          </p:cNvSpPr>
          <p:nvPr>
            <p:ph type="ftr" sz="quarter" idx="11"/>
          </p:nvPr>
        </p:nvSpPr>
        <p:spPr/>
        <p:txBody>
          <a:bodyPr/>
          <a:lstStyle>
            <a:extLst/>
          </a:lstStyle>
          <a:p>
            <a:pPr rtl="0"/>
            <a:endParaRPr lang="el-GR" noProof="0" dirty="0"/>
          </a:p>
        </p:txBody>
      </p:sp>
      <p:sp>
        <p:nvSpPr>
          <p:cNvPr id="6" name="5 - Θέση αριθμού διαφάνειας"/>
          <p:cNvSpPr>
            <a:spLocks noGrp="1"/>
          </p:cNvSpPr>
          <p:nvPr>
            <p:ph type="sldNum" sz="quarter" idx="12"/>
          </p:nvPr>
        </p:nvSpPr>
        <p:spPr/>
        <p:txBody>
          <a:bodyPr/>
          <a:lstStyle>
            <a:extLst/>
          </a:lstStyle>
          <a:p>
            <a:fld id="{2A013F82-EE5E-44EE-A61D-E31C6657F26F}"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0B91673F-ECC7-42DC-96C0-8951E5A86711}" type="datetime1">
              <a:rPr lang="el-GR" smtClean="0"/>
              <a:pPr/>
              <a:t>23/5/2018</a:t>
            </a:fld>
            <a:endParaRPr lang="el-GR" dirty="0"/>
          </a:p>
        </p:txBody>
      </p:sp>
      <p:sp>
        <p:nvSpPr>
          <p:cNvPr id="5" name="4 - Θέση υποσέλιδου"/>
          <p:cNvSpPr>
            <a:spLocks noGrp="1"/>
          </p:cNvSpPr>
          <p:nvPr>
            <p:ph type="ftr" sz="quarter" idx="11"/>
          </p:nvPr>
        </p:nvSpPr>
        <p:spPr/>
        <p:txBody>
          <a:bodyPr/>
          <a:lstStyle>
            <a:extLst/>
          </a:lstStyle>
          <a:p>
            <a:pPr rtl="0"/>
            <a:endParaRPr lang="el-GR" noProof="0" dirty="0"/>
          </a:p>
        </p:txBody>
      </p:sp>
      <p:sp>
        <p:nvSpPr>
          <p:cNvPr id="6" name="5 - Θέση αριθμού διαφάνειας"/>
          <p:cNvSpPr>
            <a:spLocks noGrp="1"/>
          </p:cNvSpPr>
          <p:nvPr>
            <p:ph type="sldNum" sz="quarter" idx="12"/>
          </p:nvPr>
        </p:nvSpPr>
        <p:spPr/>
        <p:txBody>
          <a:bodyPr/>
          <a:lstStyle>
            <a:extLst/>
          </a:lstStyle>
          <a:p>
            <a:fld id="{2A013F82-EE5E-44EE-A61D-E31C6657F26F}"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3043061" y="-54"/>
            <a:ext cx="914161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3436960" y="2600325"/>
            <a:ext cx="8532178"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436960" y="1066800"/>
            <a:ext cx="8532178"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4941782F-5A7F-49CD-B68F-C6DA1453E4EE}" type="datetime1">
              <a:rPr lang="el-GR" smtClean="0"/>
              <a:pPr/>
              <a:t>23/5/2018</a:t>
            </a:fld>
            <a:endParaRPr lang="el-GR" dirty="0"/>
          </a:p>
        </p:txBody>
      </p:sp>
      <p:sp>
        <p:nvSpPr>
          <p:cNvPr id="5" name="4 - Θέση υποσέλιδου"/>
          <p:cNvSpPr>
            <a:spLocks noGrp="1"/>
          </p:cNvSpPr>
          <p:nvPr>
            <p:ph type="ftr" sz="quarter" idx="11"/>
          </p:nvPr>
        </p:nvSpPr>
        <p:spPr/>
        <p:txBody>
          <a:bodyPr/>
          <a:lstStyle>
            <a:extLst/>
          </a:lstStyle>
          <a:p>
            <a:pPr rtl="0"/>
            <a:endParaRPr lang="el-GR" noProof="0" dirty="0"/>
          </a:p>
        </p:txBody>
      </p:sp>
      <p:sp>
        <p:nvSpPr>
          <p:cNvPr id="6" name="5 - Θέση αριθμού διαφάνειας"/>
          <p:cNvSpPr>
            <a:spLocks noGrp="1"/>
          </p:cNvSpPr>
          <p:nvPr>
            <p:ph type="sldNum" sz="quarter" idx="12"/>
          </p:nvPr>
        </p:nvSpPr>
        <p:spPr/>
        <p:txBody>
          <a:bodyPr/>
          <a:lstStyle>
            <a:extLst/>
          </a:lstStyle>
          <a:p>
            <a:pPr rtl="0"/>
            <a:fld id="{2A013F82-EE5E-44EE-A61D-E31C6657F26F}" type="slidenum">
              <a:rPr lang="el-GR" noProof="0" smtClean="0"/>
              <a:pPr rtl="0"/>
              <a:t>‹#›</a:t>
            </a:fld>
            <a:endParaRPr lang="el-GR" noProof="0" dirty="0"/>
          </a:p>
        </p:txBody>
      </p:sp>
      <p:sp>
        <p:nvSpPr>
          <p:cNvPr id="10" name="9 - Ορθογώνιο"/>
          <p:cNvSpPr/>
          <p:nvPr/>
        </p:nvSpPr>
        <p:spPr bwMode="invGray">
          <a:xfrm>
            <a:off x="3047206" y="0"/>
            <a:ext cx="101574"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895674" y="2814656"/>
            <a:ext cx="280343"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3209916" y="2745870"/>
            <a:ext cx="853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13645" y="274320"/>
            <a:ext cx="9994837"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913646" y="1524000"/>
            <a:ext cx="48755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7032952" y="1524000"/>
            <a:ext cx="48755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B188566-0978-4C4B-906C-C00F29C9E565}" type="datetime1">
              <a:rPr lang="el-GR" smtClean="0"/>
              <a:pPr/>
              <a:t>23/5/2018</a:t>
            </a:fld>
            <a:endParaRPr lang="el-GR" dirty="0"/>
          </a:p>
        </p:txBody>
      </p:sp>
      <p:sp>
        <p:nvSpPr>
          <p:cNvPr id="6" name="5 - Θέση υποσέλιδου"/>
          <p:cNvSpPr>
            <a:spLocks noGrp="1"/>
          </p:cNvSpPr>
          <p:nvPr>
            <p:ph type="ftr" sz="quarter" idx="11"/>
          </p:nvPr>
        </p:nvSpPr>
        <p:spPr/>
        <p:txBody>
          <a:bodyPr/>
          <a:lstStyle>
            <a:extLst/>
          </a:lstStyle>
          <a:p>
            <a:pPr rtl="0"/>
            <a:endParaRPr lang="el-GR" noProof="0" dirty="0"/>
          </a:p>
        </p:txBody>
      </p:sp>
      <p:sp>
        <p:nvSpPr>
          <p:cNvPr id="7" name="6 - Θέση αριθμού διαφάνειας"/>
          <p:cNvSpPr>
            <a:spLocks noGrp="1"/>
          </p:cNvSpPr>
          <p:nvPr>
            <p:ph type="sldNum" sz="quarter" idx="12"/>
          </p:nvPr>
        </p:nvSpPr>
        <p:spPr/>
        <p:txBody>
          <a:bodyPr/>
          <a:lstStyle>
            <a:extLst/>
          </a:lstStyle>
          <a:p>
            <a:pPr rtl="0"/>
            <a:fld id="{2A013F82-EE5E-44EE-A61D-E31C6657F26F}" type="slidenum">
              <a:rPr lang="el-GR" noProof="0" smtClean="0"/>
              <a:pPr rtl="0"/>
              <a:t>‹#›</a:t>
            </a:fld>
            <a:endParaRPr lang="el-GR" noProof="0" dirty="0"/>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441" y="5160336"/>
            <a:ext cx="10969943"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441" y="328278"/>
            <a:ext cx="536308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216301" y="328278"/>
            <a:ext cx="536308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441" y="969336"/>
            <a:ext cx="536308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216301" y="969336"/>
            <a:ext cx="536308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FA4A54F1-8371-4517-9AE2-339F6F9642B4}" type="datetime1">
              <a:rPr lang="el-GR" smtClean="0"/>
              <a:pPr/>
              <a:t>23/5/2018</a:t>
            </a:fld>
            <a:endParaRPr lang="el-GR" dirty="0"/>
          </a:p>
        </p:txBody>
      </p:sp>
      <p:sp>
        <p:nvSpPr>
          <p:cNvPr id="8" name="7 - Θέση υποσέλιδου"/>
          <p:cNvSpPr>
            <a:spLocks noGrp="1"/>
          </p:cNvSpPr>
          <p:nvPr>
            <p:ph type="ftr" sz="quarter" idx="11"/>
          </p:nvPr>
        </p:nvSpPr>
        <p:spPr/>
        <p:txBody>
          <a:bodyPr/>
          <a:lstStyle>
            <a:extLst/>
          </a:lstStyle>
          <a:p>
            <a:pPr rtl="0"/>
            <a:endParaRPr lang="el-GR" noProof="0" dirty="0"/>
          </a:p>
        </p:txBody>
      </p:sp>
      <p:sp>
        <p:nvSpPr>
          <p:cNvPr id="9" name="8 - Θέση αριθμού διαφάνειας"/>
          <p:cNvSpPr>
            <a:spLocks noGrp="1"/>
          </p:cNvSpPr>
          <p:nvPr>
            <p:ph type="sldNum" sz="quarter" idx="12"/>
          </p:nvPr>
        </p:nvSpPr>
        <p:spPr/>
        <p:txBody>
          <a:bodyPr/>
          <a:lstStyle>
            <a:extLst/>
          </a:lstStyle>
          <a:p>
            <a:pPr rtl="0"/>
            <a:fld id="{2A013F82-EE5E-44EE-A61D-E31C6657F26F}" type="slidenum">
              <a:rPr lang="el-GR" noProof="0" smtClean="0"/>
              <a:pPr rtl="0"/>
              <a:t>‹#›</a:t>
            </a:fld>
            <a:endParaRPr lang="el-GR" noProof="0" dirty="0"/>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913645" y="274320"/>
            <a:ext cx="9994837"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C3C0F0B0-2F8F-4F66-A8AF-B164837EAE99}" type="datetime1">
              <a:rPr lang="el-GR" smtClean="0"/>
              <a:pPr/>
              <a:t>23/5/2018</a:t>
            </a:fld>
            <a:endParaRPr lang="el-GR" dirty="0"/>
          </a:p>
        </p:txBody>
      </p:sp>
      <p:sp>
        <p:nvSpPr>
          <p:cNvPr id="4" name="3 - Θέση υποσέλιδου"/>
          <p:cNvSpPr>
            <a:spLocks noGrp="1"/>
          </p:cNvSpPr>
          <p:nvPr>
            <p:ph type="ftr" sz="quarter" idx="11"/>
          </p:nvPr>
        </p:nvSpPr>
        <p:spPr/>
        <p:txBody>
          <a:bodyPr/>
          <a:lstStyle>
            <a:extLst/>
          </a:lstStyle>
          <a:p>
            <a:pPr rtl="0"/>
            <a:endParaRPr lang="el-GR" noProof="0" dirty="0"/>
          </a:p>
        </p:txBody>
      </p:sp>
      <p:sp>
        <p:nvSpPr>
          <p:cNvPr id="5" name="4 - Θέση αριθμού διαφάνειας"/>
          <p:cNvSpPr>
            <a:spLocks noGrp="1"/>
          </p:cNvSpPr>
          <p:nvPr>
            <p:ph type="sldNum" sz="quarter" idx="12"/>
          </p:nvPr>
        </p:nvSpPr>
        <p:spPr/>
        <p:txBody>
          <a:bodyPr/>
          <a:lstStyle>
            <a:extLst/>
          </a:lstStyle>
          <a:p>
            <a:pPr rtl="0"/>
            <a:fld id="{2A013F82-EE5E-44EE-A61D-E31C6657F26F}" type="slidenum">
              <a:rPr lang="el-GR" noProof="0" smtClean="0"/>
              <a:pPr rtl="0"/>
              <a:t>‹#›</a:t>
            </a:fld>
            <a:endParaRPr lang="el-GR" noProof="0"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352960" y="0"/>
            <a:ext cx="1083586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0B91673F-ECC7-42DC-96C0-8951E5A86711}" type="datetime1">
              <a:rPr lang="el-GR" smtClean="0"/>
              <a:pPr/>
              <a:t>23/5/2018</a:t>
            </a:fld>
            <a:endParaRPr lang="el-GR" dirty="0"/>
          </a:p>
        </p:txBody>
      </p:sp>
      <p:sp>
        <p:nvSpPr>
          <p:cNvPr id="3" name="2 - Θέση υποσέλιδου"/>
          <p:cNvSpPr>
            <a:spLocks noGrp="1"/>
          </p:cNvSpPr>
          <p:nvPr>
            <p:ph type="ftr" sz="quarter" idx="11"/>
          </p:nvPr>
        </p:nvSpPr>
        <p:spPr/>
        <p:txBody>
          <a:bodyPr/>
          <a:lstStyle>
            <a:extLst/>
          </a:lstStyle>
          <a:p>
            <a:pPr rtl="0"/>
            <a:endParaRPr lang="el-GR" noProof="0" dirty="0"/>
          </a:p>
        </p:txBody>
      </p:sp>
      <p:sp>
        <p:nvSpPr>
          <p:cNvPr id="4" name="3 - Θέση αριθμού διαφάνειας"/>
          <p:cNvSpPr>
            <a:spLocks noGrp="1"/>
          </p:cNvSpPr>
          <p:nvPr>
            <p:ph type="sldNum" sz="quarter" idx="12"/>
          </p:nvPr>
        </p:nvSpPr>
        <p:spPr/>
        <p:txBody>
          <a:bodyPr/>
          <a:lstStyle>
            <a:extLst/>
          </a:lstStyle>
          <a:p>
            <a:fld id="{2A013F82-EE5E-44EE-A61D-E31C6657F26F}" type="slidenum">
              <a:rPr lang="el-GR" smtClean="0"/>
              <a:pPr/>
              <a:t>‹#›</a:t>
            </a:fld>
            <a:endParaRPr lang="el-GR" dirty="0"/>
          </a:p>
        </p:txBody>
      </p:sp>
      <p:sp>
        <p:nvSpPr>
          <p:cNvPr id="6" name="5 - Ορθογώνιο"/>
          <p:cNvSpPr/>
          <p:nvPr/>
        </p:nvSpPr>
        <p:spPr bwMode="invGray">
          <a:xfrm>
            <a:off x="1352959" y="-54"/>
            <a:ext cx="9751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441" y="216778"/>
            <a:ext cx="5078677"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09441" y="1406964"/>
            <a:ext cx="5078677"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609441" y="2133601"/>
            <a:ext cx="10868369"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0313C684-8691-4479-BADE-5A6DE08A7F61}" type="datetime1">
              <a:rPr lang="el-GR" smtClean="0"/>
              <a:pPr/>
              <a:t>23/5/2018</a:t>
            </a:fld>
            <a:endParaRPr lang="el-GR" dirty="0"/>
          </a:p>
        </p:txBody>
      </p:sp>
      <p:sp>
        <p:nvSpPr>
          <p:cNvPr id="6" name="5 - Θέση υποσέλιδου"/>
          <p:cNvSpPr>
            <a:spLocks noGrp="1"/>
          </p:cNvSpPr>
          <p:nvPr>
            <p:ph type="ftr" sz="quarter" idx="11"/>
          </p:nvPr>
        </p:nvSpPr>
        <p:spPr/>
        <p:txBody>
          <a:bodyPr/>
          <a:lstStyle>
            <a:extLst/>
          </a:lstStyle>
          <a:p>
            <a:pPr rtl="0"/>
            <a:endParaRPr lang="el-GR" noProof="0" dirty="0"/>
          </a:p>
        </p:txBody>
      </p:sp>
      <p:sp>
        <p:nvSpPr>
          <p:cNvPr id="7" name="6 - Θέση αριθμού διαφάνειας"/>
          <p:cNvSpPr>
            <a:spLocks noGrp="1"/>
          </p:cNvSpPr>
          <p:nvPr>
            <p:ph type="sldNum" sz="quarter" idx="12"/>
          </p:nvPr>
        </p:nvSpPr>
        <p:spPr/>
        <p:txBody>
          <a:bodyPr/>
          <a:lstStyle>
            <a:extLst/>
          </a:lstStyle>
          <a:p>
            <a:pPr rtl="0"/>
            <a:fld id="{2A013F82-EE5E-44EE-A61D-E31C6657F26F}" type="slidenum">
              <a:rPr lang="el-GR" noProof="0" smtClean="0"/>
              <a:pPr rtl="0"/>
              <a:t>‹#›</a:t>
            </a:fld>
            <a:endParaRPr lang="el-GR" noProof="0"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847150" y="1066800"/>
            <a:ext cx="3656648"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54C50843-64CE-44BE-A859-97B618FF540B}" type="datetime1">
              <a:rPr lang="el-GR" smtClean="0"/>
              <a:pPr/>
              <a:t>23/5/2018</a:t>
            </a:fld>
            <a:endParaRPr lang="el-GR" dirty="0"/>
          </a:p>
        </p:txBody>
      </p:sp>
      <p:sp>
        <p:nvSpPr>
          <p:cNvPr id="6" name="5 - Θέση υποσέλιδου"/>
          <p:cNvSpPr>
            <a:spLocks noGrp="1"/>
          </p:cNvSpPr>
          <p:nvPr>
            <p:ph type="ftr" sz="quarter" idx="11"/>
          </p:nvPr>
        </p:nvSpPr>
        <p:spPr/>
        <p:txBody>
          <a:bodyPr/>
          <a:lstStyle>
            <a:extLst/>
          </a:lstStyle>
          <a:p>
            <a:pPr rtl="0"/>
            <a:endParaRPr lang="el-GR" noProof="0" dirty="0"/>
          </a:p>
        </p:txBody>
      </p:sp>
      <p:sp>
        <p:nvSpPr>
          <p:cNvPr id="7" name="6 - Θέση αριθμού διαφάνειας"/>
          <p:cNvSpPr>
            <a:spLocks noGrp="1"/>
          </p:cNvSpPr>
          <p:nvPr>
            <p:ph type="sldNum" sz="quarter" idx="12"/>
          </p:nvPr>
        </p:nvSpPr>
        <p:spPr/>
        <p:txBody>
          <a:bodyPr/>
          <a:lstStyle>
            <a:extLst/>
          </a:lstStyle>
          <a:p>
            <a:pPr rtl="0"/>
            <a:fld id="{2A013F82-EE5E-44EE-A61D-E31C6657F26F}" type="slidenum">
              <a:rPr lang="el-GR" noProof="0" smtClean="0"/>
              <a:pPr rtl="0"/>
              <a:t>‹#›</a:t>
            </a:fld>
            <a:endParaRPr lang="el-GR" noProof="0" dirty="0"/>
          </a:p>
        </p:txBody>
      </p:sp>
      <p:sp>
        <p:nvSpPr>
          <p:cNvPr id="8" name="7 - Ορθογώνιο"/>
          <p:cNvSpPr/>
          <p:nvPr/>
        </p:nvSpPr>
        <p:spPr>
          <a:xfrm>
            <a:off x="1015735" y="1066800"/>
            <a:ext cx="6094413"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1117309" y="1143004"/>
            <a:ext cx="5891265"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528829" y="954341"/>
            <a:ext cx="91416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6669818" y="936786"/>
            <a:ext cx="865407"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1117309" y="4800600"/>
            <a:ext cx="5891265"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1087619" y="-815922"/>
            <a:ext cx="2184614"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25030" y="21103"/>
            <a:ext cx="2268997"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243779" y="1055077"/>
            <a:ext cx="1500565"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350146" y="-54"/>
            <a:ext cx="1083867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913645" y="274638"/>
            <a:ext cx="9994837"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913645" y="1447800"/>
            <a:ext cx="9994837"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4773957" y="6305550"/>
            <a:ext cx="2844059"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B91673F-ECC7-42DC-96C0-8951E5A86711}" type="datetime1">
              <a:rPr lang="el-GR" smtClean="0"/>
              <a:pPr/>
              <a:t>23/5/2018</a:t>
            </a:fld>
            <a:endParaRPr lang="el-GR" dirty="0"/>
          </a:p>
        </p:txBody>
      </p:sp>
      <p:sp>
        <p:nvSpPr>
          <p:cNvPr id="10" name="9 - Θέση υποσέλιδου"/>
          <p:cNvSpPr>
            <a:spLocks noGrp="1"/>
          </p:cNvSpPr>
          <p:nvPr>
            <p:ph type="ftr" sz="quarter" idx="3"/>
          </p:nvPr>
        </p:nvSpPr>
        <p:spPr>
          <a:xfrm>
            <a:off x="7618015" y="6305550"/>
            <a:ext cx="3859795"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rtl="0"/>
            <a:endParaRPr lang="el-GR" noProof="0" dirty="0"/>
          </a:p>
        </p:txBody>
      </p:sp>
      <p:sp>
        <p:nvSpPr>
          <p:cNvPr id="22" name="21 - Θέση αριθμού διαφάνειας"/>
          <p:cNvSpPr>
            <a:spLocks noGrp="1"/>
          </p:cNvSpPr>
          <p:nvPr>
            <p:ph type="sldNum" sz="quarter" idx="4"/>
          </p:nvPr>
        </p:nvSpPr>
        <p:spPr>
          <a:xfrm>
            <a:off x="11481873" y="6305550"/>
            <a:ext cx="609441"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A013F82-EE5E-44EE-A61D-E31C6657F26F}" type="slidenum">
              <a:rPr lang="el-GR" smtClean="0"/>
              <a:pPr/>
              <a:t>‹#›</a:t>
            </a:fld>
            <a:endParaRPr lang="el-GR" dirty="0"/>
          </a:p>
        </p:txBody>
      </p:sp>
      <p:sp>
        <p:nvSpPr>
          <p:cNvPr id="15" name="14 - Ορθογώνιο"/>
          <p:cNvSpPr/>
          <p:nvPr/>
        </p:nvSpPr>
        <p:spPr bwMode="invGray">
          <a:xfrm>
            <a:off x="1352959" y="-54"/>
            <a:ext cx="9751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duweb-projec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405781" y="1484784"/>
            <a:ext cx="9709718" cy="2232248"/>
          </a:xfrm>
        </p:spPr>
        <p:txBody>
          <a:bodyPr rtlCol="0"/>
          <a:lstStyle/>
          <a:p>
            <a:pPr rtl="0"/>
            <a:r>
              <a:rPr lang="el-GR" dirty="0" smtClean="0">
                <a:latin typeface="Calibri" pitchFamily="34" charset="0"/>
              </a:rPr>
              <a:t>Συνομιλία στο </a:t>
            </a:r>
            <a:r>
              <a:rPr lang="en-US" dirty="0" smtClean="0">
                <a:latin typeface="Calibri" pitchFamily="34" charset="0"/>
              </a:rPr>
              <a:t>Skype</a:t>
            </a:r>
            <a:endParaRPr lang="el-GR" dirty="0">
              <a:latin typeface="Calibri" pitchFamily="34" charset="0"/>
            </a:endParaRPr>
          </a:p>
        </p:txBody>
      </p:sp>
      <p:sp>
        <p:nvSpPr>
          <p:cNvPr id="4" name="Υπότιτλος 3"/>
          <p:cNvSpPr>
            <a:spLocks noGrp="1"/>
          </p:cNvSpPr>
          <p:nvPr>
            <p:ph type="subTitle" idx="1"/>
          </p:nvPr>
        </p:nvSpPr>
        <p:spPr>
          <a:xfrm>
            <a:off x="261764" y="3861048"/>
            <a:ext cx="11449271" cy="936104"/>
          </a:xfrm>
        </p:spPr>
        <p:txBody>
          <a:bodyPr rtlCol="0">
            <a:normAutofit fontScale="77500" lnSpcReduction="20000"/>
          </a:bodyPr>
          <a:lstStyle/>
          <a:p>
            <a:r>
              <a:rPr lang="el-GR" cap="none" dirty="0" err="1" smtClean="0">
                <a:solidFill>
                  <a:schemeClr val="tx1">
                    <a:lumMod val="65000"/>
                  </a:schemeClr>
                </a:solidFill>
                <a:latin typeface="Calibri" pitchFamily="34" charset="0"/>
              </a:rPr>
              <a:t>Συγγραφή:Αγκαθίδης</a:t>
            </a:r>
            <a:r>
              <a:rPr lang="el-GR" cap="none" dirty="0" smtClean="0">
                <a:solidFill>
                  <a:schemeClr val="tx1">
                    <a:lumMod val="65000"/>
                  </a:schemeClr>
                </a:solidFill>
                <a:latin typeface="Calibri" pitchFamily="34" charset="0"/>
              </a:rPr>
              <a:t>-</a:t>
            </a:r>
            <a:r>
              <a:rPr lang="el-GR" cap="none" dirty="0" err="1" smtClean="0">
                <a:solidFill>
                  <a:schemeClr val="tx1">
                    <a:lumMod val="65000"/>
                  </a:schemeClr>
                </a:solidFill>
                <a:latin typeface="Calibri" pitchFamily="34" charset="0"/>
              </a:rPr>
              <a:t>Καραδάκης</a:t>
            </a:r>
            <a:r>
              <a:rPr lang="el-GR" cap="none" dirty="0" smtClean="0">
                <a:solidFill>
                  <a:schemeClr val="tx1">
                    <a:lumMod val="65000"/>
                  </a:schemeClr>
                </a:solidFill>
                <a:latin typeface="Calibri" pitchFamily="34" charset="0"/>
              </a:rPr>
              <a:t> </a:t>
            </a:r>
            <a:r>
              <a:rPr lang="el-GR" cap="none" dirty="0" err="1" smtClean="0">
                <a:solidFill>
                  <a:schemeClr val="tx1">
                    <a:lumMod val="65000"/>
                  </a:schemeClr>
                </a:solidFill>
                <a:latin typeface="Calibri" pitchFamily="34" charset="0"/>
              </a:rPr>
              <a:t>Νικήτας,Δανιηλίδου</a:t>
            </a:r>
            <a:r>
              <a:rPr lang="el-GR" cap="none" dirty="0" smtClean="0">
                <a:solidFill>
                  <a:schemeClr val="tx1">
                    <a:lumMod val="65000"/>
                  </a:schemeClr>
                </a:solidFill>
                <a:latin typeface="Calibri" pitchFamily="34" charset="0"/>
              </a:rPr>
              <a:t> Αφροδίτη,</a:t>
            </a:r>
          </a:p>
          <a:p>
            <a:r>
              <a:rPr lang="el-GR" cap="none" dirty="0" err="1" smtClean="0">
                <a:solidFill>
                  <a:schemeClr val="tx1">
                    <a:lumMod val="65000"/>
                  </a:schemeClr>
                </a:solidFill>
                <a:latin typeface="Calibri" pitchFamily="34" charset="0"/>
              </a:rPr>
              <a:t>Δελτσίδη</a:t>
            </a:r>
            <a:r>
              <a:rPr lang="el-GR" cap="none" dirty="0" smtClean="0">
                <a:solidFill>
                  <a:schemeClr val="tx1">
                    <a:lumMod val="65000"/>
                  </a:schemeClr>
                </a:solidFill>
                <a:latin typeface="Calibri" pitchFamily="34" charset="0"/>
              </a:rPr>
              <a:t> Αναστασία, </a:t>
            </a:r>
            <a:r>
              <a:rPr lang="el-GR" cap="none" dirty="0" err="1" smtClean="0">
                <a:solidFill>
                  <a:schemeClr val="tx1">
                    <a:lumMod val="65000"/>
                  </a:schemeClr>
                </a:solidFill>
                <a:latin typeface="Calibri" pitchFamily="34" charset="0"/>
              </a:rPr>
              <a:t>Πιτσιόρλας</a:t>
            </a:r>
            <a:r>
              <a:rPr lang="el-GR" cap="none" dirty="0" smtClean="0">
                <a:solidFill>
                  <a:schemeClr val="tx1">
                    <a:lumMod val="65000"/>
                  </a:schemeClr>
                </a:solidFill>
                <a:latin typeface="Calibri" pitchFamily="34" charset="0"/>
              </a:rPr>
              <a:t> Ανδρέας (Μαθητές της </a:t>
            </a:r>
            <a:r>
              <a:rPr lang="el-GR" cap="none" dirty="0" smtClean="0">
                <a:solidFill>
                  <a:schemeClr val="tx1">
                    <a:lumMod val="65000"/>
                  </a:schemeClr>
                </a:solidFill>
                <a:latin typeface="Calibri" pitchFamily="34" charset="0"/>
              </a:rPr>
              <a:t>Β’ </a:t>
            </a:r>
            <a:r>
              <a:rPr lang="el-GR" cap="none" dirty="0" smtClean="0">
                <a:solidFill>
                  <a:schemeClr val="tx1">
                    <a:lumMod val="65000"/>
                  </a:schemeClr>
                </a:solidFill>
                <a:latin typeface="Calibri" pitchFamily="34" charset="0"/>
              </a:rPr>
              <a:t>&amp; Γ’ Γυμνασίου)</a:t>
            </a:r>
          </a:p>
          <a:p>
            <a:pPr rtl="0"/>
            <a:r>
              <a:rPr lang="el-GR" cap="none" dirty="0" smtClean="0">
                <a:solidFill>
                  <a:schemeClr val="tx1">
                    <a:lumMod val="65000"/>
                  </a:schemeClr>
                </a:solidFill>
                <a:latin typeface="Calibri" pitchFamily="34" charset="0"/>
              </a:rPr>
              <a:t>Γενική επιμέλεια: Μαλλιαρού Παναγιώτα, </a:t>
            </a:r>
            <a:r>
              <a:rPr lang="el-GR" cap="none" dirty="0" err="1" smtClean="0">
                <a:solidFill>
                  <a:schemeClr val="tx1">
                    <a:lumMod val="65000"/>
                  </a:schemeClr>
                </a:solidFill>
                <a:latin typeface="Calibri" pitchFamily="34" charset="0"/>
              </a:rPr>
              <a:t>Μονέφτση</a:t>
            </a:r>
            <a:r>
              <a:rPr lang="el-GR" cap="none" dirty="0" smtClean="0">
                <a:solidFill>
                  <a:schemeClr val="tx1">
                    <a:lumMod val="65000"/>
                  </a:schemeClr>
                </a:solidFill>
                <a:latin typeface="Calibri" pitchFamily="34" charset="0"/>
              </a:rPr>
              <a:t> Άννα, Καθηγήτριες Πληροφορικής</a:t>
            </a:r>
          </a:p>
          <a:p>
            <a:endParaRPr lang="el-GR" dirty="0" smtClean="0"/>
          </a:p>
          <a:p>
            <a:endParaRPr lang="el-GR" dirty="0" smtClean="0"/>
          </a:p>
          <a:p>
            <a:pPr rtl="0"/>
            <a:endParaRPr lang="el-GR" dirty="0"/>
          </a:p>
        </p:txBody>
      </p:sp>
      <p:sp>
        <p:nvSpPr>
          <p:cNvPr id="7" name="6 - TextBox"/>
          <p:cNvSpPr txBox="1"/>
          <p:nvPr/>
        </p:nvSpPr>
        <p:spPr>
          <a:xfrm>
            <a:off x="1" y="5873115"/>
            <a:ext cx="7632847" cy="984885"/>
          </a:xfrm>
          <a:prstGeom prst="rect">
            <a:avLst/>
          </a:prstGeom>
          <a:noFill/>
        </p:spPr>
        <p:txBody>
          <a:bodyPr wrap="square" rtlCol="0">
            <a:spAutoFit/>
          </a:bodyPr>
          <a:lstStyle/>
          <a:p>
            <a:r>
              <a:rPr lang="el-GR" sz="2000" cap="all" spc="200" dirty="0" smtClean="0">
                <a:latin typeface="Calibri" pitchFamily="34" charset="0"/>
              </a:rPr>
              <a:t>Στο </a:t>
            </a:r>
            <a:r>
              <a:rPr lang="el-GR" sz="2000" cap="all" spc="200" dirty="0" err="1" smtClean="0">
                <a:latin typeface="Calibri" pitchFamily="34" charset="0"/>
              </a:rPr>
              <a:t>πλαισιο</a:t>
            </a:r>
            <a:r>
              <a:rPr lang="el-GR" sz="2000" cap="all" spc="200" dirty="0" smtClean="0">
                <a:latin typeface="Calibri" pitchFamily="34" charset="0"/>
              </a:rPr>
              <a:t> του </a:t>
            </a:r>
            <a:r>
              <a:rPr lang="el-GR" sz="2000" cap="all" spc="200" dirty="0" err="1" smtClean="0">
                <a:latin typeface="Calibri" pitchFamily="34" charset="0"/>
              </a:rPr>
              <a:t>Ευρωπαϊκου</a:t>
            </a:r>
            <a:r>
              <a:rPr lang="el-GR" sz="2000" cap="all" spc="200" dirty="0" smtClean="0">
                <a:latin typeface="Calibri" pitchFamily="34" charset="0"/>
              </a:rPr>
              <a:t> </a:t>
            </a:r>
            <a:r>
              <a:rPr lang="el-GR" sz="2000" cap="all" spc="200" dirty="0" err="1" smtClean="0">
                <a:latin typeface="Calibri" pitchFamily="34" charset="0"/>
              </a:rPr>
              <a:t>Προγραμματοσ</a:t>
            </a:r>
            <a:endParaRPr lang="el-GR" sz="2000" cap="all" spc="200" dirty="0" smtClean="0">
              <a:latin typeface="Calibri" pitchFamily="34" charset="0"/>
            </a:endParaRPr>
          </a:p>
          <a:p>
            <a:r>
              <a:rPr lang="en-US" sz="2000" cap="all" spc="200" dirty="0" smtClean="0">
                <a:latin typeface="Calibri" pitchFamily="34" charset="0"/>
              </a:rPr>
              <a:t>Erasmus</a:t>
            </a:r>
            <a:r>
              <a:rPr lang="el-GR" sz="2000" cap="all" spc="200" dirty="0" smtClean="0">
                <a:latin typeface="Calibri" pitchFamily="34" charset="0"/>
              </a:rPr>
              <a:t>+ </a:t>
            </a:r>
            <a:r>
              <a:rPr lang="en-US" sz="2000" cap="all" spc="200" dirty="0" err="1" smtClean="0">
                <a:latin typeface="Calibri" pitchFamily="34" charset="0"/>
              </a:rPr>
              <a:t>Eduweb</a:t>
            </a:r>
            <a:r>
              <a:rPr lang="el-GR" sz="2000" cap="all" spc="200" dirty="0" smtClean="0">
                <a:latin typeface="Calibri" pitchFamily="34" charset="0"/>
              </a:rPr>
              <a:t>: </a:t>
            </a:r>
            <a:r>
              <a:rPr lang="en-US" sz="2000" cap="all" spc="200" dirty="0" smtClean="0">
                <a:latin typeface="Calibri" pitchFamily="34" charset="0"/>
                <a:hlinkClick r:id="rId3"/>
              </a:rPr>
              <a:t>http</a:t>
            </a:r>
            <a:r>
              <a:rPr lang="el-GR" sz="2000" cap="all" spc="200" dirty="0" smtClean="0">
                <a:latin typeface="Calibri" pitchFamily="34" charset="0"/>
                <a:hlinkClick r:id="rId3"/>
              </a:rPr>
              <a:t>://</a:t>
            </a:r>
            <a:r>
              <a:rPr lang="en-US" sz="2000" cap="all" spc="200" dirty="0" err="1" smtClean="0">
                <a:latin typeface="Calibri" pitchFamily="34" charset="0"/>
                <a:hlinkClick r:id="rId3"/>
              </a:rPr>
              <a:t>eduweb</a:t>
            </a:r>
            <a:r>
              <a:rPr lang="el-GR" sz="2000" cap="all" spc="200" dirty="0" smtClean="0">
                <a:latin typeface="Calibri" pitchFamily="34" charset="0"/>
                <a:hlinkClick r:id="rId3"/>
              </a:rPr>
              <a:t>-</a:t>
            </a:r>
            <a:r>
              <a:rPr lang="en-US" sz="2000" cap="all" spc="200" dirty="0" smtClean="0">
                <a:latin typeface="Calibri" pitchFamily="34" charset="0"/>
                <a:hlinkClick r:id="rId3"/>
              </a:rPr>
              <a:t>project</a:t>
            </a:r>
            <a:r>
              <a:rPr lang="el-GR" sz="2000" cap="all" spc="200" dirty="0" smtClean="0">
                <a:latin typeface="Calibri" pitchFamily="34" charset="0"/>
                <a:hlinkClick r:id="rId3"/>
              </a:rPr>
              <a:t>.</a:t>
            </a:r>
            <a:r>
              <a:rPr lang="en-US" sz="2000" cap="all" spc="200" dirty="0" err="1" smtClean="0">
                <a:latin typeface="Calibri" pitchFamily="34" charset="0"/>
                <a:hlinkClick r:id="rId3"/>
              </a:rPr>
              <a:t>eu</a:t>
            </a:r>
            <a:r>
              <a:rPr lang="el-GR" sz="2000" cap="all" spc="200" dirty="0" smtClean="0">
                <a:latin typeface="Calibri" pitchFamily="34" charset="0"/>
              </a:rPr>
              <a:t> </a:t>
            </a:r>
          </a:p>
          <a:p>
            <a:endParaRPr lang="el-GR" dirty="0">
              <a:latin typeface="Calibri" pitchFamily="34" charset="0"/>
            </a:endParaRPr>
          </a:p>
        </p:txBody>
      </p:sp>
    </p:spTree>
    <p:extLst>
      <p:ext uri="{BB962C8B-B14F-4D97-AF65-F5344CB8AC3E}">
        <p14:creationId xmlns="" xmlns:p14="http://schemas.microsoft.com/office/powerpoint/2010/main" val="2808920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στο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693812" y="1628800"/>
            <a:ext cx="4536504" cy="4896544"/>
          </a:xfrm>
        </p:spPr>
        <p:txBody>
          <a:bodyPr rtlCol="0">
            <a:normAutofit fontScale="85000" lnSpcReduction="10000"/>
          </a:bodyPr>
          <a:lstStyle/>
          <a:p>
            <a:pPr>
              <a:buNone/>
            </a:pPr>
            <a:r>
              <a:rPr lang="en-US" sz="4000" dirty="0" smtClean="0"/>
              <a:t>   </a:t>
            </a:r>
            <a:r>
              <a:rPr lang="el-GR" sz="4000" dirty="0" smtClean="0"/>
              <a:t>Στο κάτω μέρος της οθόνης βρίσκονται με την σειρά το κουμπί για  αυξομείωση της έντασης ηχείων, </a:t>
            </a:r>
            <a:r>
              <a:rPr lang="el-GR" sz="4000" dirty="0" err="1" smtClean="0"/>
              <a:t>σίγαση</a:t>
            </a:r>
            <a:r>
              <a:rPr lang="el-GR" sz="4000" dirty="0" smtClean="0"/>
              <a:t> μικροφώνου, τερματισμός κλίσης και απενεργοποίηση της κάμερας</a:t>
            </a:r>
            <a:endParaRPr lang="el-GR" sz="4000" dirty="0">
              <a:latin typeface="Calibri" pitchFamily="34" charset="0"/>
            </a:endParaRPr>
          </a:p>
        </p:txBody>
      </p:sp>
      <p:grpSp>
        <p:nvGrpSpPr>
          <p:cNvPr id="2" name="15 - Ομάδα"/>
          <p:cNvGrpSpPr/>
          <p:nvPr/>
        </p:nvGrpSpPr>
        <p:grpSpPr>
          <a:xfrm>
            <a:off x="5734372" y="836712"/>
            <a:ext cx="936105" cy="936104"/>
            <a:chOff x="405780" y="332656"/>
            <a:chExt cx="936104" cy="936104"/>
          </a:xfrm>
        </p:grpSpPr>
        <p:sp>
          <p:nvSpPr>
            <p:cNvPr id="14" name="13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549795" y="416858"/>
              <a:ext cx="720080" cy="707886"/>
            </a:xfrm>
            <a:prstGeom prst="rect">
              <a:avLst/>
            </a:prstGeom>
            <a:noFill/>
          </p:spPr>
          <p:txBody>
            <a:bodyPr wrap="square" rtlCol="0">
              <a:spAutoFit/>
            </a:bodyPr>
            <a:lstStyle/>
            <a:p>
              <a:pPr algn="ctr"/>
              <a:r>
                <a:rPr lang="el-GR" sz="4000" dirty="0" smtClean="0"/>
                <a:t>9</a:t>
              </a:r>
              <a:endParaRPr lang="el-GR" sz="4000" dirty="0"/>
            </a:p>
          </p:txBody>
        </p:sp>
      </p:grpSp>
      <p:pic>
        <p:nvPicPr>
          <p:cNvPr id="6146" name="Picture 2"/>
          <p:cNvPicPr>
            <a:picLocks noChangeAspect="1" noChangeArrowheads="1"/>
          </p:cNvPicPr>
          <p:nvPr/>
        </p:nvPicPr>
        <p:blipFill>
          <a:blip r:embed="rId3" cstate="print"/>
          <a:srcRect/>
          <a:stretch>
            <a:fillRect/>
          </a:stretch>
        </p:blipFill>
        <p:spPr bwMode="auto">
          <a:xfrm>
            <a:off x="5518348" y="2924944"/>
            <a:ext cx="6233557" cy="1108854"/>
          </a:xfrm>
          <a:prstGeom prst="rect">
            <a:avLst/>
          </a:prstGeom>
          <a:noFill/>
          <a:ln w="9525">
            <a:noFill/>
            <a:miter lim="800000"/>
            <a:headEnd/>
            <a:tailEnd/>
          </a:ln>
        </p:spPr>
      </p:pic>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στο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693812" y="1628800"/>
            <a:ext cx="4896544" cy="4896544"/>
          </a:xfrm>
        </p:spPr>
        <p:txBody>
          <a:bodyPr rtlCol="0">
            <a:normAutofit lnSpcReduction="10000"/>
          </a:bodyPr>
          <a:lstStyle/>
          <a:p>
            <a:pPr rtl="0">
              <a:buNone/>
            </a:pPr>
            <a:r>
              <a:rPr lang="en-US" sz="4000" dirty="0" smtClean="0">
                <a:latin typeface="Calibri" pitchFamily="34" charset="0"/>
              </a:rPr>
              <a:t>  </a:t>
            </a:r>
            <a:r>
              <a:rPr lang="el-GR" sz="4000" dirty="0" smtClean="0">
                <a:latin typeface="Calibri" pitchFamily="34" charset="0"/>
              </a:rPr>
              <a:t>Στο επάνω αριστερό μέρος της οθόνης υπάρχει η εικόνα του προφίλ μας με μία </a:t>
            </a:r>
            <a:r>
              <a:rPr lang="el-GR" sz="4000" dirty="0" smtClean="0">
                <a:solidFill>
                  <a:schemeClr val="accent2">
                    <a:lumMod val="75000"/>
                  </a:schemeClr>
                </a:solidFill>
                <a:latin typeface="Calibri" pitchFamily="34" charset="0"/>
              </a:rPr>
              <a:t>πράσινη</a:t>
            </a:r>
            <a:r>
              <a:rPr lang="el-GR" sz="4000" dirty="0" smtClean="0">
                <a:latin typeface="Calibri" pitchFamily="34" charset="0"/>
              </a:rPr>
              <a:t> κουκίδα που δηλώνει ότι είμαστε ενεργός χρήστης του </a:t>
            </a:r>
            <a:r>
              <a:rPr lang="en-US" sz="4000" dirty="0" err="1" smtClean="0">
                <a:latin typeface="Calibri" pitchFamily="34" charset="0"/>
              </a:rPr>
              <a:t>skype</a:t>
            </a:r>
            <a:endParaRPr lang="el-GR" sz="4000" dirty="0" smtClean="0">
              <a:latin typeface="Calibri" pitchFamily="34" charset="0"/>
            </a:endParaRPr>
          </a:p>
        </p:txBody>
      </p:sp>
      <p:grpSp>
        <p:nvGrpSpPr>
          <p:cNvPr id="2" name="15 - Ομάδα"/>
          <p:cNvGrpSpPr/>
          <p:nvPr/>
        </p:nvGrpSpPr>
        <p:grpSpPr>
          <a:xfrm>
            <a:off x="5302324" y="1052736"/>
            <a:ext cx="936105" cy="936104"/>
            <a:chOff x="405780" y="332656"/>
            <a:chExt cx="936104" cy="936104"/>
          </a:xfrm>
        </p:grpSpPr>
        <p:sp>
          <p:nvSpPr>
            <p:cNvPr id="14" name="13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549795" y="416858"/>
              <a:ext cx="720080" cy="707886"/>
            </a:xfrm>
            <a:prstGeom prst="rect">
              <a:avLst/>
            </a:prstGeom>
            <a:noFill/>
          </p:spPr>
          <p:txBody>
            <a:bodyPr wrap="square" rtlCol="0">
              <a:spAutoFit/>
            </a:bodyPr>
            <a:lstStyle/>
            <a:p>
              <a:pPr algn="ctr"/>
              <a:r>
                <a:rPr lang="el-GR" sz="4000" dirty="0" smtClean="0"/>
                <a:t>10</a:t>
              </a:r>
              <a:endParaRPr lang="el-GR" sz="4000" dirty="0"/>
            </a:p>
          </p:txBody>
        </p:sp>
      </p:grpSp>
      <p:pic>
        <p:nvPicPr>
          <p:cNvPr id="7170" name="Picture 2"/>
          <p:cNvPicPr>
            <a:picLocks noChangeAspect="1" noChangeArrowheads="1"/>
          </p:cNvPicPr>
          <p:nvPr/>
        </p:nvPicPr>
        <p:blipFill>
          <a:blip r:embed="rId3" cstate="print"/>
          <a:srcRect/>
          <a:stretch>
            <a:fillRect/>
          </a:stretch>
        </p:blipFill>
        <p:spPr bwMode="auto">
          <a:xfrm>
            <a:off x="7606580" y="908720"/>
            <a:ext cx="4176464" cy="2592288"/>
          </a:xfrm>
          <a:prstGeom prst="rect">
            <a:avLst/>
          </a:prstGeom>
          <a:noFill/>
          <a:ln w="9525">
            <a:noFill/>
            <a:miter lim="800000"/>
            <a:headEnd/>
            <a:tailEnd/>
          </a:ln>
        </p:spPr>
      </p:pic>
      <p:sp>
        <p:nvSpPr>
          <p:cNvPr id="8" name="7 - Δεξιό βέλος"/>
          <p:cNvSpPr/>
          <p:nvPr/>
        </p:nvSpPr>
        <p:spPr>
          <a:xfrm>
            <a:off x="6382444" y="1124744"/>
            <a:ext cx="1512168" cy="108012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171" name="Picture 3"/>
          <p:cNvPicPr>
            <a:picLocks noChangeAspect="1" noChangeArrowheads="1"/>
          </p:cNvPicPr>
          <p:nvPr/>
        </p:nvPicPr>
        <p:blipFill>
          <a:blip r:embed="rId4" cstate="print"/>
          <a:srcRect/>
          <a:stretch>
            <a:fillRect/>
          </a:stretch>
        </p:blipFill>
        <p:spPr bwMode="auto">
          <a:xfrm>
            <a:off x="8182644" y="1556792"/>
            <a:ext cx="819150" cy="809625"/>
          </a:xfrm>
          <a:prstGeom prst="rect">
            <a:avLst/>
          </a:prstGeom>
          <a:noFill/>
          <a:ln w="9525">
            <a:noFill/>
            <a:miter lim="800000"/>
            <a:headEnd/>
            <a:tailEnd/>
          </a:ln>
        </p:spPr>
      </p:pic>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στο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693812" y="1628800"/>
            <a:ext cx="5472608" cy="4896544"/>
          </a:xfrm>
        </p:spPr>
        <p:txBody>
          <a:bodyPr rtlCol="0">
            <a:normAutofit fontScale="92500" lnSpcReduction="20000"/>
          </a:bodyPr>
          <a:lstStyle/>
          <a:p>
            <a:pPr>
              <a:buNone/>
            </a:pPr>
            <a:r>
              <a:rPr lang="en-US" sz="4000" dirty="0" smtClean="0"/>
              <a:t>   </a:t>
            </a:r>
            <a:r>
              <a:rPr lang="el-GR" sz="4000" dirty="0" smtClean="0"/>
              <a:t>Μπορούμε να αλλάξουμε τη δική μας κατάσταση αν επιλέξουμε την εικόνα μας στο επάνω μέρος της οθόνης, δίπλα από το όνομά μας, ώστε είτε να είμαστε «αόρατοι» είτε σε κατάσταση «μην ενοχλείτε»</a:t>
            </a:r>
            <a:endParaRPr lang="el-GR" sz="4000" dirty="0" smtClean="0">
              <a:latin typeface="Calibri" pitchFamily="34" charset="0"/>
            </a:endParaRPr>
          </a:p>
        </p:txBody>
      </p:sp>
      <p:grpSp>
        <p:nvGrpSpPr>
          <p:cNvPr id="2" name="15 - Ομάδα"/>
          <p:cNvGrpSpPr/>
          <p:nvPr/>
        </p:nvGrpSpPr>
        <p:grpSpPr>
          <a:xfrm>
            <a:off x="5806380" y="836712"/>
            <a:ext cx="936105" cy="936104"/>
            <a:chOff x="405780" y="332656"/>
            <a:chExt cx="936104" cy="936104"/>
          </a:xfrm>
        </p:grpSpPr>
        <p:sp>
          <p:nvSpPr>
            <p:cNvPr id="14" name="13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549795" y="416858"/>
              <a:ext cx="720080" cy="707886"/>
            </a:xfrm>
            <a:prstGeom prst="rect">
              <a:avLst/>
            </a:prstGeom>
            <a:noFill/>
          </p:spPr>
          <p:txBody>
            <a:bodyPr wrap="square" rtlCol="0">
              <a:spAutoFit/>
            </a:bodyPr>
            <a:lstStyle/>
            <a:p>
              <a:pPr algn="ctr"/>
              <a:r>
                <a:rPr lang="el-GR" sz="4000" dirty="0" smtClean="0"/>
                <a:t>11</a:t>
              </a:r>
              <a:endParaRPr lang="el-GR" sz="4000" dirty="0"/>
            </a:p>
          </p:txBody>
        </p:sp>
      </p:grpSp>
      <p:pic>
        <p:nvPicPr>
          <p:cNvPr id="10" name="Picture 2"/>
          <p:cNvPicPr>
            <a:picLocks noChangeAspect="1" noChangeArrowheads="1"/>
          </p:cNvPicPr>
          <p:nvPr/>
        </p:nvPicPr>
        <p:blipFill>
          <a:blip r:embed="rId3" cstate="print"/>
          <a:srcRect/>
          <a:stretch>
            <a:fillRect/>
          </a:stretch>
        </p:blipFill>
        <p:spPr bwMode="auto">
          <a:xfrm>
            <a:off x="7606580" y="2564904"/>
            <a:ext cx="4176464" cy="2592288"/>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8182644" y="3212976"/>
            <a:ext cx="819150" cy="809625"/>
          </a:xfrm>
          <a:prstGeom prst="rect">
            <a:avLst/>
          </a:prstGeom>
          <a:noFill/>
          <a:ln w="9525">
            <a:noFill/>
            <a:miter lim="800000"/>
            <a:headEnd/>
            <a:tailEnd/>
          </a:ln>
        </p:spPr>
      </p:pic>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στο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693812" y="1628800"/>
            <a:ext cx="4536504" cy="4896544"/>
          </a:xfrm>
        </p:spPr>
        <p:txBody>
          <a:bodyPr rtlCol="0">
            <a:normAutofit/>
          </a:bodyPr>
          <a:lstStyle/>
          <a:p>
            <a:pPr rtl="0">
              <a:buNone/>
            </a:pPr>
            <a:r>
              <a:rPr lang="el-GR" sz="4000" dirty="0" smtClean="0">
                <a:latin typeface="Calibri" pitchFamily="34" charset="0"/>
              </a:rPr>
              <a:t>  Όταν ο χρήστης του </a:t>
            </a:r>
            <a:r>
              <a:rPr lang="en-US" sz="4000" dirty="0" smtClean="0">
                <a:latin typeface="Calibri" pitchFamily="34" charset="0"/>
              </a:rPr>
              <a:t>Skype </a:t>
            </a:r>
            <a:r>
              <a:rPr lang="el-GR" sz="4000" dirty="0" smtClean="0">
                <a:latin typeface="Calibri" pitchFamily="34" charset="0"/>
              </a:rPr>
              <a:t>δεν είναι ενεργός και δεν απαντήσει, εμφανίζεται το μήνυμα της διπλανής εικόνας</a:t>
            </a:r>
            <a:endParaRPr lang="el-GR" sz="4000" dirty="0">
              <a:latin typeface="Calibri" pitchFamily="34" charset="0"/>
            </a:endParaRPr>
          </a:p>
        </p:txBody>
      </p:sp>
      <p:sp>
        <p:nvSpPr>
          <p:cNvPr id="8" name="7 - Δεξιό βέλος"/>
          <p:cNvSpPr/>
          <p:nvPr/>
        </p:nvSpPr>
        <p:spPr>
          <a:xfrm>
            <a:off x="5734372" y="2780928"/>
            <a:ext cx="1512168" cy="108012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15 - Ομάδα"/>
          <p:cNvGrpSpPr/>
          <p:nvPr/>
        </p:nvGrpSpPr>
        <p:grpSpPr>
          <a:xfrm>
            <a:off x="5446340" y="980728"/>
            <a:ext cx="936105" cy="936104"/>
            <a:chOff x="405780" y="332656"/>
            <a:chExt cx="936104" cy="936104"/>
          </a:xfrm>
        </p:grpSpPr>
        <p:sp>
          <p:nvSpPr>
            <p:cNvPr id="14" name="13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549795" y="416858"/>
              <a:ext cx="720080" cy="707886"/>
            </a:xfrm>
            <a:prstGeom prst="rect">
              <a:avLst/>
            </a:prstGeom>
            <a:noFill/>
          </p:spPr>
          <p:txBody>
            <a:bodyPr wrap="square" rtlCol="0">
              <a:spAutoFit/>
            </a:bodyPr>
            <a:lstStyle/>
            <a:p>
              <a:pPr algn="ctr"/>
              <a:r>
                <a:rPr lang="el-GR" sz="4000" dirty="0" smtClean="0"/>
                <a:t>12</a:t>
              </a:r>
              <a:endParaRPr lang="el-GR" sz="4000" dirty="0"/>
            </a:p>
          </p:txBody>
        </p:sp>
      </p:grpSp>
      <p:pic>
        <p:nvPicPr>
          <p:cNvPr id="8194" name="Picture 2"/>
          <p:cNvPicPr>
            <a:picLocks noChangeAspect="1" noChangeArrowheads="1"/>
          </p:cNvPicPr>
          <p:nvPr/>
        </p:nvPicPr>
        <p:blipFill>
          <a:blip r:embed="rId3" cstate="print"/>
          <a:srcRect/>
          <a:stretch>
            <a:fillRect/>
          </a:stretch>
        </p:blipFill>
        <p:spPr bwMode="auto">
          <a:xfrm>
            <a:off x="7462564" y="1700808"/>
            <a:ext cx="3781425" cy="3240360"/>
          </a:xfrm>
          <a:prstGeom prst="rect">
            <a:avLst/>
          </a:prstGeom>
          <a:noFill/>
          <a:ln w="9525">
            <a:noFill/>
            <a:miter lim="800000"/>
            <a:headEnd/>
            <a:tailEnd/>
          </a:ln>
        </p:spPr>
      </p:pic>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στο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693812" y="1628800"/>
            <a:ext cx="4536504" cy="4896544"/>
          </a:xfrm>
        </p:spPr>
        <p:txBody>
          <a:bodyPr rtlCol="0">
            <a:normAutofit lnSpcReduction="10000"/>
          </a:bodyPr>
          <a:lstStyle/>
          <a:p>
            <a:pPr rtl="0">
              <a:buNone/>
            </a:pPr>
            <a:r>
              <a:rPr lang="el-GR" sz="4000" dirty="0" smtClean="0">
                <a:latin typeface="Calibri" pitchFamily="34" charset="0"/>
              </a:rPr>
              <a:t>  Όταν δεχόμαστε κλήση, μπορούμε να επιλέξουμε: απόρριψη κλήσης</a:t>
            </a:r>
          </a:p>
          <a:p>
            <a:pPr rtl="0">
              <a:buNone/>
            </a:pPr>
            <a:r>
              <a:rPr lang="el-GR" sz="4000" dirty="0" smtClean="0">
                <a:latin typeface="Calibri" pitchFamily="34" charset="0"/>
              </a:rPr>
              <a:t>  </a:t>
            </a:r>
            <a:r>
              <a:rPr lang="el-GR" sz="4000" dirty="0" err="1" smtClean="0">
                <a:latin typeface="Calibri" pitchFamily="34" charset="0"/>
              </a:rPr>
              <a:t>βιντεοκλήση</a:t>
            </a:r>
            <a:endParaRPr lang="el-GR" sz="4000" dirty="0" smtClean="0">
              <a:latin typeface="Calibri" pitchFamily="34" charset="0"/>
            </a:endParaRPr>
          </a:p>
          <a:p>
            <a:pPr rtl="0">
              <a:buNone/>
            </a:pPr>
            <a:r>
              <a:rPr lang="el-GR" sz="4000" dirty="0" smtClean="0">
                <a:latin typeface="Calibri" pitchFamily="34" charset="0"/>
              </a:rPr>
              <a:t>  ή απάντηση κλήσης μόνο με ήχο</a:t>
            </a:r>
            <a:endParaRPr lang="el-GR" sz="4000" dirty="0">
              <a:latin typeface="Calibri" pitchFamily="34" charset="0"/>
            </a:endParaRPr>
          </a:p>
        </p:txBody>
      </p:sp>
      <p:grpSp>
        <p:nvGrpSpPr>
          <p:cNvPr id="2" name="15 - Ομάδα"/>
          <p:cNvGrpSpPr/>
          <p:nvPr/>
        </p:nvGrpSpPr>
        <p:grpSpPr>
          <a:xfrm>
            <a:off x="5230316" y="836712"/>
            <a:ext cx="936105" cy="936104"/>
            <a:chOff x="405780" y="332656"/>
            <a:chExt cx="936104" cy="936104"/>
          </a:xfrm>
        </p:grpSpPr>
        <p:sp>
          <p:nvSpPr>
            <p:cNvPr id="14" name="13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549795" y="416858"/>
              <a:ext cx="720080" cy="707886"/>
            </a:xfrm>
            <a:prstGeom prst="rect">
              <a:avLst/>
            </a:prstGeom>
            <a:noFill/>
          </p:spPr>
          <p:txBody>
            <a:bodyPr wrap="square" rtlCol="0">
              <a:spAutoFit/>
            </a:bodyPr>
            <a:lstStyle/>
            <a:p>
              <a:pPr algn="ctr"/>
              <a:r>
                <a:rPr lang="el-GR" sz="4000" dirty="0" smtClean="0"/>
                <a:t>13</a:t>
              </a:r>
              <a:endParaRPr lang="el-GR" sz="4000" dirty="0"/>
            </a:p>
          </p:txBody>
        </p:sp>
      </p:grpSp>
      <p:sp>
        <p:nvSpPr>
          <p:cNvPr id="12" name="11 - TextBox"/>
          <p:cNvSpPr txBox="1"/>
          <p:nvPr/>
        </p:nvSpPr>
        <p:spPr>
          <a:xfrm>
            <a:off x="10630916" y="5805264"/>
            <a:ext cx="432048" cy="369332"/>
          </a:xfrm>
          <a:prstGeom prst="rect">
            <a:avLst/>
          </a:prstGeom>
          <a:noFill/>
        </p:spPr>
        <p:txBody>
          <a:bodyPr wrap="square" rtlCol="0">
            <a:spAutoFit/>
          </a:bodyPr>
          <a:lstStyle/>
          <a:p>
            <a:r>
              <a:rPr lang="en-US" b="1" dirty="0" smtClean="0">
                <a:solidFill>
                  <a:srgbClr val="003300"/>
                </a:solidFill>
                <a:sym typeface="Symbol"/>
              </a:rPr>
              <a:t></a:t>
            </a:r>
            <a:endParaRPr lang="el-GR" dirty="0">
              <a:solidFill>
                <a:srgbClr val="003300"/>
              </a:solidFill>
            </a:endParaRPr>
          </a:p>
        </p:txBody>
      </p:sp>
      <p:pic>
        <p:nvPicPr>
          <p:cNvPr id="9218" name="Picture 2"/>
          <p:cNvPicPr>
            <a:picLocks noChangeAspect="1" noChangeArrowheads="1"/>
          </p:cNvPicPr>
          <p:nvPr/>
        </p:nvPicPr>
        <p:blipFill>
          <a:blip r:embed="rId3" cstate="print"/>
          <a:srcRect/>
          <a:stretch>
            <a:fillRect/>
          </a:stretch>
        </p:blipFill>
        <p:spPr bwMode="auto">
          <a:xfrm>
            <a:off x="6166420" y="971550"/>
            <a:ext cx="5832648" cy="4914900"/>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4870276" y="3429000"/>
            <a:ext cx="276225" cy="304800"/>
          </a:xfrm>
          <a:prstGeom prst="rect">
            <a:avLst/>
          </a:prstGeom>
          <a:noFill/>
          <a:ln w="9525">
            <a:noFill/>
            <a:miter lim="800000"/>
            <a:headEnd/>
            <a:tailEnd/>
          </a:ln>
        </p:spPr>
      </p:pic>
      <p:pic>
        <p:nvPicPr>
          <p:cNvPr id="9222" name="Picture 6"/>
          <p:cNvPicPr>
            <a:picLocks noChangeAspect="1" noChangeArrowheads="1"/>
          </p:cNvPicPr>
          <p:nvPr/>
        </p:nvPicPr>
        <p:blipFill>
          <a:blip r:embed="rId5" cstate="print"/>
          <a:srcRect/>
          <a:stretch>
            <a:fillRect/>
          </a:stretch>
        </p:blipFill>
        <p:spPr bwMode="auto">
          <a:xfrm>
            <a:off x="3718148" y="5589240"/>
            <a:ext cx="257175" cy="314325"/>
          </a:xfrm>
          <a:prstGeom prst="rect">
            <a:avLst/>
          </a:prstGeom>
          <a:noFill/>
          <a:ln w="9525">
            <a:noFill/>
            <a:miter lim="800000"/>
            <a:headEnd/>
            <a:tailEnd/>
          </a:ln>
        </p:spPr>
      </p:pic>
      <p:pic>
        <p:nvPicPr>
          <p:cNvPr id="9223" name="Picture 7"/>
          <p:cNvPicPr>
            <a:picLocks noChangeAspect="1" noChangeArrowheads="1"/>
          </p:cNvPicPr>
          <p:nvPr/>
        </p:nvPicPr>
        <p:blipFill>
          <a:blip r:embed="rId6" cstate="print"/>
          <a:srcRect/>
          <a:stretch>
            <a:fillRect/>
          </a:stretch>
        </p:blipFill>
        <p:spPr bwMode="auto">
          <a:xfrm>
            <a:off x="3718148" y="4221088"/>
            <a:ext cx="266700" cy="295275"/>
          </a:xfrm>
          <a:prstGeom prst="rect">
            <a:avLst/>
          </a:prstGeom>
          <a:noFill/>
          <a:ln w="9525">
            <a:noFill/>
            <a:miter lim="800000"/>
            <a:headEnd/>
            <a:tailEnd/>
          </a:ln>
        </p:spPr>
      </p:pic>
      <p:sp>
        <p:nvSpPr>
          <p:cNvPr id="8" name="7 - Δεξιό βέλος"/>
          <p:cNvSpPr/>
          <p:nvPr/>
        </p:nvSpPr>
        <p:spPr>
          <a:xfrm>
            <a:off x="9334772" y="692696"/>
            <a:ext cx="1512168" cy="108012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3502124" y="5921896"/>
            <a:ext cx="4320480" cy="936104"/>
          </a:xfrm>
        </p:spPr>
        <p:txBody>
          <a:bodyPr rtlCol="0">
            <a:normAutofit/>
          </a:bodyPr>
          <a:lstStyle/>
          <a:p>
            <a:pPr rtl="0">
              <a:buNone/>
            </a:pPr>
            <a:endParaRPr lang="el-GR" sz="4000" dirty="0" smtClean="0">
              <a:latin typeface="Calibri" pitchFamily="34" charset="0"/>
            </a:endParaRPr>
          </a:p>
          <a:p>
            <a:pPr rtl="0"/>
            <a:endParaRPr lang="el-GR" sz="4000" dirty="0" smtClean="0">
              <a:latin typeface="Calibri" pitchFamily="34" charset="0"/>
            </a:endParaRPr>
          </a:p>
          <a:p>
            <a:pPr rtl="0">
              <a:buNone/>
            </a:pPr>
            <a:endParaRPr lang="el-GR" sz="4000" dirty="0" smtClean="0">
              <a:latin typeface="Calibri" pitchFamily="34" charset="0"/>
            </a:endParaRPr>
          </a:p>
        </p:txBody>
      </p:sp>
      <p:sp>
        <p:nvSpPr>
          <p:cNvPr id="6" name="Σύμβολο κράτησης θέσης περιεχομένου 2"/>
          <p:cNvSpPr>
            <a:spLocks noGrp="1"/>
          </p:cNvSpPr>
          <p:nvPr>
            <p:ph sz="half" idx="2"/>
          </p:nvPr>
        </p:nvSpPr>
        <p:spPr>
          <a:xfrm>
            <a:off x="3646140" y="5661248"/>
            <a:ext cx="5184576" cy="1008112"/>
          </a:xfrm>
        </p:spPr>
        <p:txBody>
          <a:bodyPr rtlCol="0">
            <a:normAutofit/>
          </a:bodyPr>
          <a:lstStyle/>
          <a:p>
            <a:pPr rtl="0">
              <a:buNone/>
            </a:pPr>
            <a:r>
              <a:rPr lang="en-US" sz="4000" dirty="0" smtClean="0">
                <a:latin typeface="Calibri" pitchFamily="34" charset="0"/>
              </a:rPr>
              <a:t>  </a:t>
            </a:r>
            <a:r>
              <a:rPr lang="el-GR" sz="4000" dirty="0" smtClean="0">
                <a:latin typeface="Calibri" pitchFamily="34" charset="0"/>
              </a:rPr>
              <a:t>Καλές συνομιλίες….</a:t>
            </a:r>
          </a:p>
        </p:txBody>
      </p:sp>
      <p:pic>
        <p:nvPicPr>
          <p:cNvPr id="12290" name="Picture 2" descr="ÎÏÎ¿ÏÎ­Î»ÎµÏÎ¼Î± ÎµÎ¹ÎºÏÎ½Î±Ï Î³Î¹Î± ÏÏÎ½Î¿Î¼Î¹Î»Î¯Î± skype"/>
          <p:cNvPicPr>
            <a:picLocks noChangeAspect="1" noChangeArrowheads="1"/>
          </p:cNvPicPr>
          <p:nvPr/>
        </p:nvPicPr>
        <p:blipFill>
          <a:blip r:embed="rId3" cstate="print"/>
          <a:srcRect/>
          <a:stretch>
            <a:fillRect/>
          </a:stretch>
        </p:blipFill>
        <p:spPr bwMode="auto">
          <a:xfrm>
            <a:off x="3790156" y="980728"/>
            <a:ext cx="5371761" cy="4474526"/>
          </a:xfrm>
          <a:prstGeom prst="rect">
            <a:avLst/>
          </a:prstGeom>
          <a:ln>
            <a:noFill/>
          </a:ln>
          <a:effectLst>
            <a:outerShdw blurRad="292100" dist="139700" dir="2700000" algn="tl" rotWithShape="0">
              <a:srgbClr val="333333">
                <a:alpha val="65000"/>
              </a:srgbClr>
            </a:outerShdw>
          </a:effectLst>
        </p:spPr>
      </p:pic>
      <p:pic>
        <p:nvPicPr>
          <p:cNvPr id="7" name="6 - Εικόνα"/>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rot="1032379">
            <a:off x="802857" y="4752565"/>
            <a:ext cx="1188961" cy="1403988"/>
          </a:xfrm>
          <a:prstGeom prst="rect">
            <a:avLst/>
          </a:prstGeom>
        </p:spPr>
      </p:pic>
      <p:pic>
        <p:nvPicPr>
          <p:cNvPr id="8" name="7 - Εικόνα"/>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rot="1032379">
            <a:off x="5753145" y="3004729"/>
            <a:ext cx="682534" cy="848541"/>
          </a:xfrm>
          <a:prstGeom prst="rect">
            <a:avLst/>
          </a:prstGeom>
        </p:spPr>
      </p:pic>
      <p:pic>
        <p:nvPicPr>
          <p:cNvPr id="9" name="8 - Εικόνα"/>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rot="1032379">
            <a:off x="10579774" y="571765"/>
            <a:ext cx="1110395" cy="1282768"/>
          </a:xfrm>
          <a:prstGeom prst="rect">
            <a:avLst/>
          </a:prstGeom>
        </p:spPr>
      </p:pic>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στο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549797" y="1412776"/>
            <a:ext cx="3600401" cy="3744416"/>
          </a:xfrm>
        </p:spPr>
        <p:txBody>
          <a:bodyPr rtlCol="0">
            <a:normAutofit fontScale="70000" lnSpcReduction="20000"/>
          </a:bodyPr>
          <a:lstStyle/>
          <a:p>
            <a:pPr rtl="0"/>
            <a:r>
              <a:rPr lang="el-GR" sz="4000" dirty="0" smtClean="0">
                <a:latin typeface="Calibri" pitchFamily="34" charset="0"/>
              </a:rPr>
              <a:t>Στο 1</a:t>
            </a:r>
            <a:r>
              <a:rPr lang="el-GR" sz="4000" baseline="30000" dirty="0" smtClean="0">
                <a:latin typeface="Calibri" pitchFamily="34" charset="0"/>
              </a:rPr>
              <a:t>ο</a:t>
            </a:r>
            <a:r>
              <a:rPr lang="el-GR" sz="4000" dirty="0" smtClean="0">
                <a:latin typeface="Calibri" pitchFamily="34" charset="0"/>
              </a:rPr>
              <a:t> Μέρος του μαθήματος έχουμε δημιουργήσει τον λογαριασμό μας. Θυμόμαστε πάντα το </a:t>
            </a:r>
            <a:r>
              <a:rPr lang="en-US" sz="4000" dirty="0" smtClean="0">
                <a:latin typeface="Calibri" pitchFamily="34" charset="0"/>
              </a:rPr>
              <a:t>email </a:t>
            </a:r>
            <a:r>
              <a:rPr lang="el-GR" sz="4000" dirty="0" smtClean="0">
                <a:latin typeface="Calibri" pitchFamily="34" charset="0"/>
              </a:rPr>
              <a:t>μας και τον κωδικό </a:t>
            </a:r>
          </a:p>
          <a:p>
            <a:pPr rtl="0"/>
            <a:r>
              <a:rPr lang="el-GR" sz="4000" dirty="0" smtClean="0">
                <a:latin typeface="Calibri" pitchFamily="34" charset="0"/>
              </a:rPr>
              <a:t>Επιλέγουμε Είσοδος</a:t>
            </a:r>
          </a:p>
        </p:txBody>
      </p:sp>
      <p:grpSp>
        <p:nvGrpSpPr>
          <p:cNvPr id="2" name="15 - Ομάδα"/>
          <p:cNvGrpSpPr/>
          <p:nvPr/>
        </p:nvGrpSpPr>
        <p:grpSpPr>
          <a:xfrm>
            <a:off x="5302324" y="980728"/>
            <a:ext cx="936105" cy="936104"/>
            <a:chOff x="405780" y="332656"/>
            <a:chExt cx="936104" cy="936104"/>
          </a:xfrm>
        </p:grpSpPr>
        <p:sp>
          <p:nvSpPr>
            <p:cNvPr id="14" name="13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477788" y="332656"/>
              <a:ext cx="720080" cy="830997"/>
            </a:xfrm>
            <a:prstGeom prst="rect">
              <a:avLst/>
            </a:prstGeom>
            <a:noFill/>
          </p:spPr>
          <p:txBody>
            <a:bodyPr wrap="square" rtlCol="0">
              <a:spAutoFit/>
            </a:bodyPr>
            <a:lstStyle/>
            <a:p>
              <a:pPr algn="ctr"/>
              <a:r>
                <a:rPr lang="el-GR" sz="4800" dirty="0" smtClean="0"/>
                <a:t>1</a:t>
              </a:r>
              <a:endParaRPr lang="el-GR" sz="4800" dirty="0"/>
            </a:p>
          </p:txBody>
        </p:sp>
      </p:grpSp>
      <p:pic>
        <p:nvPicPr>
          <p:cNvPr id="10" name="9 - Εικόνα"/>
          <p:cNvPicPr/>
          <p:nvPr/>
        </p:nvPicPr>
        <p:blipFill>
          <a:blip r:embed="rId3" cstate="print"/>
          <a:srcRect l="33409" t="7074" r="33903" b="9646"/>
          <a:stretch>
            <a:fillRect/>
          </a:stretch>
        </p:blipFill>
        <p:spPr bwMode="auto">
          <a:xfrm>
            <a:off x="6526460" y="1196752"/>
            <a:ext cx="4824536" cy="5472608"/>
          </a:xfrm>
          <a:prstGeom prst="rect">
            <a:avLst/>
          </a:prstGeom>
          <a:noFill/>
          <a:ln w="9525">
            <a:noFill/>
            <a:miter lim="800000"/>
            <a:headEnd/>
            <a:tailEnd/>
          </a:ln>
        </p:spPr>
      </p:pic>
      <p:sp>
        <p:nvSpPr>
          <p:cNvPr id="16" name="15 - Δεξιό βέλος"/>
          <p:cNvSpPr/>
          <p:nvPr/>
        </p:nvSpPr>
        <p:spPr>
          <a:xfrm>
            <a:off x="5518348" y="4941168"/>
            <a:ext cx="1512168" cy="108012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στο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549797" y="1412776"/>
            <a:ext cx="3600401" cy="3744416"/>
          </a:xfrm>
        </p:spPr>
        <p:txBody>
          <a:bodyPr rtlCol="0">
            <a:normAutofit fontScale="85000" lnSpcReduction="10000"/>
          </a:bodyPr>
          <a:lstStyle/>
          <a:p>
            <a:pPr rtl="0"/>
            <a:r>
              <a:rPr lang="el-GR" sz="4000" dirty="0" smtClean="0">
                <a:latin typeface="Calibri" pitchFamily="34" charset="0"/>
              </a:rPr>
              <a:t>Γράφουμε το </a:t>
            </a:r>
            <a:r>
              <a:rPr lang="en-US" sz="4000" dirty="0" smtClean="0">
                <a:latin typeface="Calibri" pitchFamily="34" charset="0"/>
              </a:rPr>
              <a:t>email </a:t>
            </a:r>
            <a:r>
              <a:rPr lang="el-GR" sz="4000" dirty="0" smtClean="0">
                <a:latin typeface="Calibri" pitchFamily="34" charset="0"/>
              </a:rPr>
              <a:t>μας, πατάμε συνέχεια </a:t>
            </a:r>
          </a:p>
          <a:p>
            <a:pPr rtl="0"/>
            <a:r>
              <a:rPr lang="el-GR" sz="4000" dirty="0" smtClean="0">
                <a:latin typeface="Calibri" pitchFamily="34" charset="0"/>
              </a:rPr>
              <a:t>Γράφουμε τον κωδικό μας</a:t>
            </a:r>
            <a:r>
              <a:rPr lang="en-US" sz="4000" dirty="0" smtClean="0">
                <a:latin typeface="Calibri" pitchFamily="34" charset="0"/>
              </a:rPr>
              <a:t> </a:t>
            </a:r>
            <a:r>
              <a:rPr lang="el-GR" sz="4000" dirty="0" smtClean="0">
                <a:latin typeface="Calibri" pitchFamily="34" charset="0"/>
              </a:rPr>
              <a:t>και πατάμε είσοδος</a:t>
            </a:r>
          </a:p>
        </p:txBody>
      </p:sp>
      <p:grpSp>
        <p:nvGrpSpPr>
          <p:cNvPr id="2" name="15 - Ομάδα"/>
          <p:cNvGrpSpPr/>
          <p:nvPr/>
        </p:nvGrpSpPr>
        <p:grpSpPr>
          <a:xfrm>
            <a:off x="5302324" y="980728"/>
            <a:ext cx="936105" cy="936104"/>
            <a:chOff x="405780" y="332656"/>
            <a:chExt cx="936104" cy="936104"/>
          </a:xfrm>
        </p:grpSpPr>
        <p:sp>
          <p:nvSpPr>
            <p:cNvPr id="14" name="13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477788" y="332656"/>
              <a:ext cx="720080" cy="830997"/>
            </a:xfrm>
            <a:prstGeom prst="rect">
              <a:avLst/>
            </a:prstGeom>
            <a:noFill/>
          </p:spPr>
          <p:txBody>
            <a:bodyPr wrap="square" rtlCol="0">
              <a:spAutoFit/>
            </a:bodyPr>
            <a:lstStyle/>
            <a:p>
              <a:pPr algn="ctr"/>
              <a:r>
                <a:rPr lang="en-US" sz="4800" dirty="0" smtClean="0"/>
                <a:t>2</a:t>
              </a:r>
              <a:endParaRPr lang="el-GR" sz="4800" dirty="0"/>
            </a:p>
          </p:txBody>
        </p:sp>
      </p:grpSp>
      <p:sp>
        <p:nvSpPr>
          <p:cNvPr id="16" name="15 - Δεξιό βέλος"/>
          <p:cNvSpPr/>
          <p:nvPr/>
        </p:nvSpPr>
        <p:spPr>
          <a:xfrm>
            <a:off x="5590356" y="2348880"/>
            <a:ext cx="1512168" cy="108012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p:cNvPicPr>
            <a:picLocks noChangeAspect="1" noChangeArrowheads="1"/>
          </p:cNvPicPr>
          <p:nvPr/>
        </p:nvPicPr>
        <p:blipFill>
          <a:blip r:embed="rId3" cstate="print"/>
          <a:srcRect/>
          <a:stretch>
            <a:fillRect/>
          </a:stretch>
        </p:blipFill>
        <p:spPr bwMode="auto">
          <a:xfrm>
            <a:off x="7102524" y="1196752"/>
            <a:ext cx="4495800" cy="3705225"/>
          </a:xfrm>
          <a:prstGeom prst="rect">
            <a:avLst/>
          </a:prstGeom>
          <a:noFill/>
          <a:ln w="9525">
            <a:noFill/>
            <a:miter lim="800000"/>
            <a:headEnd/>
            <a:tailEnd/>
          </a:ln>
        </p:spPr>
      </p:pic>
      <p:sp>
        <p:nvSpPr>
          <p:cNvPr id="11" name="10 - Δεξιό βέλος"/>
          <p:cNvSpPr/>
          <p:nvPr/>
        </p:nvSpPr>
        <p:spPr>
          <a:xfrm>
            <a:off x="8614692" y="3789040"/>
            <a:ext cx="1512168" cy="108012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στο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693812" y="1628800"/>
            <a:ext cx="4536504" cy="4896544"/>
          </a:xfrm>
        </p:spPr>
        <p:txBody>
          <a:bodyPr rtlCol="0">
            <a:normAutofit/>
          </a:bodyPr>
          <a:lstStyle/>
          <a:p>
            <a:pPr rtl="0">
              <a:buNone/>
            </a:pPr>
            <a:r>
              <a:rPr lang="el-GR" sz="4000" dirty="0" smtClean="0">
                <a:latin typeface="Calibri" pitchFamily="34" charset="0"/>
              </a:rPr>
              <a:t>  Η οθόνη μας προτρέπει να ξεκινήσουμε μία νέα συνομιλία</a:t>
            </a:r>
            <a:endParaRPr lang="el-GR" sz="4000" dirty="0">
              <a:latin typeface="Calibri" pitchFamily="34" charset="0"/>
            </a:endParaRPr>
          </a:p>
        </p:txBody>
      </p:sp>
      <p:pic>
        <p:nvPicPr>
          <p:cNvPr id="1027" name="Picture 3"/>
          <p:cNvPicPr>
            <a:picLocks noGrp="1" noChangeAspect="1" noChangeArrowheads="1"/>
          </p:cNvPicPr>
          <p:nvPr>
            <p:ph sz="half" idx="2"/>
          </p:nvPr>
        </p:nvPicPr>
        <p:blipFill>
          <a:blip r:embed="rId3" cstate="print"/>
          <a:srcRect/>
          <a:stretch>
            <a:fillRect/>
          </a:stretch>
        </p:blipFill>
        <p:spPr bwMode="auto">
          <a:xfrm>
            <a:off x="6958508" y="1268760"/>
            <a:ext cx="4680520" cy="4733750"/>
          </a:xfrm>
          <a:prstGeom prst="rect">
            <a:avLst/>
          </a:prstGeom>
          <a:noFill/>
          <a:ln w="9525">
            <a:noFill/>
            <a:miter lim="800000"/>
            <a:headEnd/>
            <a:tailEnd/>
          </a:ln>
        </p:spPr>
      </p:pic>
      <p:grpSp>
        <p:nvGrpSpPr>
          <p:cNvPr id="2" name="15 - Ομάδα"/>
          <p:cNvGrpSpPr/>
          <p:nvPr/>
        </p:nvGrpSpPr>
        <p:grpSpPr>
          <a:xfrm>
            <a:off x="5302324" y="980728"/>
            <a:ext cx="936105" cy="936104"/>
            <a:chOff x="405780" y="332656"/>
            <a:chExt cx="936104" cy="936104"/>
          </a:xfrm>
        </p:grpSpPr>
        <p:sp>
          <p:nvSpPr>
            <p:cNvPr id="14" name="13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477788" y="332656"/>
              <a:ext cx="720080" cy="830997"/>
            </a:xfrm>
            <a:prstGeom prst="rect">
              <a:avLst/>
            </a:prstGeom>
            <a:noFill/>
          </p:spPr>
          <p:txBody>
            <a:bodyPr wrap="square" rtlCol="0">
              <a:spAutoFit/>
            </a:bodyPr>
            <a:lstStyle/>
            <a:p>
              <a:pPr algn="ctr"/>
              <a:r>
                <a:rPr lang="el-GR" sz="4800" dirty="0" smtClean="0"/>
                <a:t>3</a:t>
              </a:r>
              <a:endParaRPr lang="el-GR" sz="4800" dirty="0"/>
            </a:p>
          </p:txBody>
        </p:sp>
      </p:grpSp>
      <p:sp>
        <p:nvSpPr>
          <p:cNvPr id="8" name="7 - Δεξιό βέλος"/>
          <p:cNvSpPr/>
          <p:nvPr/>
        </p:nvSpPr>
        <p:spPr>
          <a:xfrm>
            <a:off x="7750596" y="3645024"/>
            <a:ext cx="1512168" cy="108012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στο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693812" y="1628800"/>
            <a:ext cx="4536504" cy="4896544"/>
          </a:xfrm>
        </p:spPr>
        <p:txBody>
          <a:bodyPr rtlCol="0">
            <a:normAutofit/>
          </a:bodyPr>
          <a:lstStyle/>
          <a:p>
            <a:pPr rtl="0">
              <a:buNone/>
            </a:pPr>
            <a:r>
              <a:rPr lang="el-GR" sz="4000" dirty="0" smtClean="0">
                <a:latin typeface="Calibri" pitchFamily="34" charset="0"/>
              </a:rPr>
              <a:t>  Πρέπει να αναζητήσουμε αρχικά την επαφή (άτομο) που θα συνομιλήσουμε</a:t>
            </a:r>
          </a:p>
        </p:txBody>
      </p:sp>
      <p:pic>
        <p:nvPicPr>
          <p:cNvPr id="13" name="Picture 3"/>
          <p:cNvPicPr>
            <a:picLocks noGrp="1" noChangeAspect="1" noChangeArrowheads="1"/>
          </p:cNvPicPr>
          <p:nvPr>
            <p:ph sz="half" idx="2"/>
          </p:nvPr>
        </p:nvPicPr>
        <p:blipFill>
          <a:blip r:embed="rId3" cstate="print"/>
          <a:stretch>
            <a:fillRect/>
          </a:stretch>
        </p:blipFill>
        <p:spPr bwMode="auto">
          <a:xfrm>
            <a:off x="7032625" y="2132166"/>
            <a:ext cx="4875213" cy="3447743"/>
          </a:xfrm>
          <a:prstGeom prst="rect">
            <a:avLst/>
          </a:prstGeom>
          <a:noFill/>
          <a:ln w="9525">
            <a:noFill/>
            <a:miter lim="800000"/>
            <a:headEnd/>
            <a:tailEnd/>
          </a:ln>
        </p:spPr>
      </p:pic>
      <p:sp>
        <p:nvSpPr>
          <p:cNvPr id="8" name="7 - Δεξιό βέλος"/>
          <p:cNvSpPr/>
          <p:nvPr/>
        </p:nvSpPr>
        <p:spPr>
          <a:xfrm>
            <a:off x="5230316" y="1772816"/>
            <a:ext cx="1512168" cy="108012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15 - Ομάδα"/>
          <p:cNvGrpSpPr/>
          <p:nvPr/>
        </p:nvGrpSpPr>
        <p:grpSpPr>
          <a:xfrm>
            <a:off x="5302324" y="980728"/>
            <a:ext cx="936105" cy="936104"/>
            <a:chOff x="405780" y="332656"/>
            <a:chExt cx="936104" cy="936104"/>
          </a:xfrm>
        </p:grpSpPr>
        <p:sp>
          <p:nvSpPr>
            <p:cNvPr id="14" name="13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477788" y="332656"/>
              <a:ext cx="720080" cy="830997"/>
            </a:xfrm>
            <a:prstGeom prst="rect">
              <a:avLst/>
            </a:prstGeom>
            <a:noFill/>
          </p:spPr>
          <p:txBody>
            <a:bodyPr wrap="square" rtlCol="0">
              <a:spAutoFit/>
            </a:bodyPr>
            <a:lstStyle/>
            <a:p>
              <a:pPr algn="ctr"/>
              <a:r>
                <a:rPr lang="el-GR" sz="4800" dirty="0" smtClean="0"/>
                <a:t>4</a:t>
              </a:r>
              <a:endParaRPr lang="el-GR" sz="4800" dirty="0"/>
            </a:p>
          </p:txBody>
        </p:sp>
      </p:grpSp>
      <p:sp>
        <p:nvSpPr>
          <p:cNvPr id="19" name="18 - Δεξιό βέλος"/>
          <p:cNvSpPr/>
          <p:nvPr/>
        </p:nvSpPr>
        <p:spPr>
          <a:xfrm>
            <a:off x="549796" y="5229200"/>
            <a:ext cx="1512168" cy="108012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2" name="Picture 4"/>
          <p:cNvPicPr>
            <a:picLocks noChangeAspect="1" noChangeArrowheads="1"/>
          </p:cNvPicPr>
          <p:nvPr/>
        </p:nvPicPr>
        <p:blipFill>
          <a:blip r:embed="rId4" cstate="print"/>
          <a:srcRect/>
          <a:stretch>
            <a:fillRect/>
          </a:stretch>
        </p:blipFill>
        <p:spPr bwMode="auto">
          <a:xfrm>
            <a:off x="2277988" y="5445224"/>
            <a:ext cx="2705100" cy="638175"/>
          </a:xfrm>
          <a:prstGeom prst="rect">
            <a:avLst/>
          </a:prstGeom>
          <a:noFill/>
          <a:ln w="9525">
            <a:noFill/>
            <a:miter lim="800000"/>
            <a:headEnd/>
            <a:tailEnd/>
          </a:ln>
        </p:spPr>
      </p:pic>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στο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693812" y="1628800"/>
            <a:ext cx="4536504" cy="4896544"/>
          </a:xfrm>
        </p:spPr>
        <p:txBody>
          <a:bodyPr rtlCol="0">
            <a:normAutofit/>
          </a:bodyPr>
          <a:lstStyle/>
          <a:p>
            <a:pPr>
              <a:buNone/>
            </a:pPr>
            <a:r>
              <a:rPr lang="el-GR" sz="4000" dirty="0" smtClean="0">
                <a:latin typeface="Calibri" pitchFamily="34" charset="0"/>
              </a:rPr>
              <a:t>  Γράφουμε το ονοματεπώνυμο, ή το όνομα του ατόμου στο </a:t>
            </a:r>
            <a:r>
              <a:rPr lang="en-US" sz="4000" dirty="0" smtClean="0">
                <a:latin typeface="Calibri" pitchFamily="34" charset="0"/>
              </a:rPr>
              <a:t>Skype,</a:t>
            </a:r>
            <a:r>
              <a:rPr lang="el-GR" sz="4000" dirty="0" smtClean="0">
                <a:latin typeface="Calibri" pitchFamily="34" charset="0"/>
              </a:rPr>
              <a:t> ή αν ξέρουμε το </a:t>
            </a:r>
            <a:r>
              <a:rPr lang="en-US" sz="4000" dirty="0" smtClean="0">
                <a:latin typeface="Calibri" pitchFamily="34" charset="0"/>
              </a:rPr>
              <a:t>email </a:t>
            </a:r>
            <a:r>
              <a:rPr lang="el-GR" sz="4000" dirty="0" smtClean="0">
                <a:latin typeface="Calibri" pitchFamily="34" charset="0"/>
              </a:rPr>
              <a:t>του</a:t>
            </a:r>
            <a:endParaRPr lang="el-GR" sz="4000" dirty="0">
              <a:latin typeface="Calibri" pitchFamily="34" charset="0"/>
            </a:endParaRPr>
          </a:p>
        </p:txBody>
      </p:sp>
      <p:sp>
        <p:nvSpPr>
          <p:cNvPr id="8" name="7 - Δεξιό βέλος"/>
          <p:cNvSpPr/>
          <p:nvPr/>
        </p:nvSpPr>
        <p:spPr>
          <a:xfrm>
            <a:off x="5302324" y="2060848"/>
            <a:ext cx="1512168" cy="108012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15 - Ομάδα"/>
          <p:cNvGrpSpPr/>
          <p:nvPr/>
        </p:nvGrpSpPr>
        <p:grpSpPr>
          <a:xfrm>
            <a:off x="5302324" y="980728"/>
            <a:ext cx="936105" cy="936104"/>
            <a:chOff x="405780" y="332656"/>
            <a:chExt cx="936104" cy="936104"/>
          </a:xfrm>
        </p:grpSpPr>
        <p:sp>
          <p:nvSpPr>
            <p:cNvPr id="14" name="13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477788" y="332656"/>
              <a:ext cx="720080" cy="830997"/>
            </a:xfrm>
            <a:prstGeom prst="rect">
              <a:avLst/>
            </a:prstGeom>
            <a:noFill/>
          </p:spPr>
          <p:txBody>
            <a:bodyPr wrap="square" rtlCol="0">
              <a:spAutoFit/>
            </a:bodyPr>
            <a:lstStyle/>
            <a:p>
              <a:pPr algn="ctr"/>
              <a:r>
                <a:rPr lang="el-GR" sz="4800" dirty="0" smtClean="0"/>
                <a:t>5</a:t>
              </a:r>
              <a:endParaRPr lang="el-GR" sz="4800" dirty="0"/>
            </a:p>
          </p:txBody>
        </p:sp>
      </p:grpSp>
      <p:pic>
        <p:nvPicPr>
          <p:cNvPr id="10" name="Picture 3"/>
          <p:cNvPicPr>
            <a:picLocks noChangeAspect="1" noChangeArrowheads="1"/>
          </p:cNvPicPr>
          <p:nvPr/>
        </p:nvPicPr>
        <p:blipFill>
          <a:blip r:embed="rId3" cstate="print"/>
          <a:srcRect/>
          <a:stretch>
            <a:fillRect/>
          </a:stretch>
        </p:blipFill>
        <p:spPr bwMode="auto">
          <a:xfrm>
            <a:off x="6814492" y="1916832"/>
            <a:ext cx="4944046" cy="4331766"/>
          </a:xfrm>
          <a:prstGeom prst="rect">
            <a:avLst/>
          </a:prstGeom>
          <a:noFill/>
          <a:ln w="9525">
            <a:noFill/>
            <a:miter lim="800000"/>
            <a:headEnd/>
            <a:tailEnd/>
          </a:ln>
        </p:spPr>
      </p:pic>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στο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693812" y="1628800"/>
            <a:ext cx="4824536" cy="4896544"/>
          </a:xfrm>
        </p:spPr>
        <p:txBody>
          <a:bodyPr rtlCol="0">
            <a:normAutofit lnSpcReduction="10000"/>
          </a:bodyPr>
          <a:lstStyle/>
          <a:p>
            <a:pPr rtl="0"/>
            <a:r>
              <a:rPr lang="el-GR" sz="4000" dirty="0" smtClean="0">
                <a:latin typeface="Calibri" pitchFamily="34" charset="0"/>
              </a:rPr>
              <a:t>Το  ονοματεπώνυμο του ατόμου που αναζητάμε εμφανίζεται στην αριστερή στήλη</a:t>
            </a:r>
          </a:p>
          <a:p>
            <a:pPr rtl="0"/>
            <a:r>
              <a:rPr lang="el-GR" sz="4000" dirty="0" smtClean="0">
                <a:latin typeface="Calibri" pitchFamily="34" charset="0"/>
              </a:rPr>
              <a:t>Το επιλέγουμε και προκύπτει η διπλανή οθόνη</a:t>
            </a:r>
            <a:endParaRPr lang="el-GR" sz="4000" dirty="0">
              <a:latin typeface="Calibri" pitchFamily="34" charset="0"/>
            </a:endParaRPr>
          </a:p>
        </p:txBody>
      </p:sp>
      <p:sp>
        <p:nvSpPr>
          <p:cNvPr id="8" name="7 - Δεξιό βέλος"/>
          <p:cNvSpPr/>
          <p:nvPr/>
        </p:nvSpPr>
        <p:spPr>
          <a:xfrm>
            <a:off x="4798268" y="3068960"/>
            <a:ext cx="1512168" cy="108012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15 - Ομάδα"/>
          <p:cNvGrpSpPr/>
          <p:nvPr/>
        </p:nvGrpSpPr>
        <p:grpSpPr>
          <a:xfrm>
            <a:off x="5302324" y="980728"/>
            <a:ext cx="936105" cy="936104"/>
            <a:chOff x="405780" y="332656"/>
            <a:chExt cx="936104" cy="936104"/>
          </a:xfrm>
        </p:grpSpPr>
        <p:sp>
          <p:nvSpPr>
            <p:cNvPr id="14" name="13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477788" y="332656"/>
              <a:ext cx="720080" cy="830997"/>
            </a:xfrm>
            <a:prstGeom prst="rect">
              <a:avLst/>
            </a:prstGeom>
            <a:noFill/>
          </p:spPr>
          <p:txBody>
            <a:bodyPr wrap="square" rtlCol="0">
              <a:spAutoFit/>
            </a:bodyPr>
            <a:lstStyle/>
            <a:p>
              <a:pPr algn="ctr"/>
              <a:r>
                <a:rPr lang="el-GR" sz="4800" dirty="0" smtClean="0"/>
                <a:t>6</a:t>
              </a:r>
              <a:endParaRPr lang="el-GR" sz="4800" dirty="0"/>
            </a:p>
          </p:txBody>
        </p:sp>
      </p:grpSp>
      <p:sp>
        <p:nvSpPr>
          <p:cNvPr id="19" name="18 - Δεξιό βέλος"/>
          <p:cNvSpPr/>
          <p:nvPr/>
        </p:nvSpPr>
        <p:spPr>
          <a:xfrm>
            <a:off x="7822604" y="5229200"/>
            <a:ext cx="1512168" cy="108012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p:cNvPicPr>
            <a:picLocks noChangeAspect="1" noChangeArrowheads="1"/>
          </p:cNvPicPr>
          <p:nvPr/>
        </p:nvPicPr>
        <p:blipFill>
          <a:blip r:embed="rId3" cstate="print"/>
          <a:srcRect/>
          <a:stretch>
            <a:fillRect/>
          </a:stretch>
        </p:blipFill>
        <p:spPr bwMode="auto">
          <a:xfrm>
            <a:off x="6454452" y="1268760"/>
            <a:ext cx="5313611" cy="5301208"/>
          </a:xfrm>
          <a:prstGeom prst="rect">
            <a:avLst/>
          </a:prstGeom>
          <a:noFill/>
          <a:ln w="9525">
            <a:noFill/>
            <a:miter lim="800000"/>
            <a:headEnd/>
            <a:tailEnd/>
          </a:ln>
        </p:spPr>
      </p:pic>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στο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333772" y="1772816"/>
            <a:ext cx="5616624" cy="4635896"/>
          </a:xfrm>
        </p:spPr>
        <p:txBody>
          <a:bodyPr rtlCol="0">
            <a:noAutofit/>
          </a:bodyPr>
          <a:lstStyle/>
          <a:p>
            <a:pPr rtl="0">
              <a:buNone/>
            </a:pPr>
            <a:r>
              <a:rPr lang="el-GR" sz="3600" dirty="0" smtClean="0">
                <a:latin typeface="Calibri" pitchFamily="34" charset="0"/>
              </a:rPr>
              <a:t>Στην οθόνη αυτή μπορούμε: </a:t>
            </a:r>
          </a:p>
          <a:p>
            <a:pPr rtl="0">
              <a:buNone/>
            </a:pPr>
            <a:r>
              <a:rPr lang="el-GR" sz="3600" dirty="0" smtClean="0">
                <a:latin typeface="Calibri" pitchFamily="34" charset="0"/>
              </a:rPr>
              <a:t>- να πληκτρολογήσουμε ένα μήνυμα</a:t>
            </a:r>
            <a:r>
              <a:rPr lang="en-US" sz="3600" dirty="0" smtClean="0">
                <a:latin typeface="Calibri" pitchFamily="34" charset="0"/>
              </a:rPr>
              <a:t> (1)</a:t>
            </a:r>
            <a:endParaRPr lang="el-GR" sz="3600" dirty="0" smtClean="0">
              <a:latin typeface="Calibri" pitchFamily="34" charset="0"/>
            </a:endParaRPr>
          </a:p>
          <a:p>
            <a:pPr rtl="0">
              <a:buNone/>
            </a:pPr>
            <a:r>
              <a:rPr lang="el-GR" sz="3600" dirty="0" smtClean="0">
                <a:latin typeface="Calibri" pitchFamily="34" charset="0"/>
              </a:rPr>
              <a:t>- ή να κάνουμε κλήση με ήχο (2)</a:t>
            </a:r>
          </a:p>
          <a:p>
            <a:pPr>
              <a:buNone/>
            </a:pPr>
            <a:r>
              <a:rPr lang="el-GR" sz="3600" dirty="0" smtClean="0">
                <a:latin typeface="Calibri" pitchFamily="34" charset="0"/>
              </a:rPr>
              <a:t>- ή να κάνουμε </a:t>
            </a:r>
            <a:r>
              <a:rPr lang="el-GR" sz="3600" dirty="0" err="1" smtClean="0">
                <a:latin typeface="Calibri" pitchFamily="34" charset="0"/>
              </a:rPr>
              <a:t>βιντεοκλήση</a:t>
            </a:r>
            <a:r>
              <a:rPr lang="el-GR" sz="3600" dirty="0" smtClean="0">
                <a:latin typeface="Calibri" pitchFamily="34" charset="0"/>
              </a:rPr>
              <a:t> (3) </a:t>
            </a:r>
          </a:p>
          <a:p>
            <a:pPr rtl="0">
              <a:buFontTx/>
              <a:buChar char="-"/>
            </a:pPr>
            <a:endParaRPr lang="el-GR" sz="3200" dirty="0" smtClean="0">
              <a:latin typeface="Calibri" pitchFamily="34" charset="0"/>
            </a:endParaRPr>
          </a:p>
          <a:p>
            <a:pPr rtl="0">
              <a:buNone/>
            </a:pPr>
            <a:r>
              <a:rPr lang="el-GR" sz="3200" dirty="0" smtClean="0">
                <a:latin typeface="Calibri" pitchFamily="34" charset="0"/>
              </a:rPr>
              <a:t> </a:t>
            </a:r>
            <a:endParaRPr lang="en-US" sz="3200" dirty="0" smtClean="0">
              <a:latin typeface="Calibri" pitchFamily="34" charset="0"/>
            </a:endParaRPr>
          </a:p>
          <a:p>
            <a:pPr rtl="0">
              <a:buNone/>
            </a:pPr>
            <a:r>
              <a:rPr lang="en-US" sz="3200" dirty="0" smtClean="0">
                <a:latin typeface="Calibri" pitchFamily="34" charset="0"/>
              </a:rPr>
              <a:t> </a:t>
            </a:r>
            <a:endParaRPr lang="el-GR" sz="3200" dirty="0">
              <a:latin typeface="Calibri" pitchFamily="34" charset="0"/>
            </a:endParaRPr>
          </a:p>
        </p:txBody>
      </p:sp>
      <p:grpSp>
        <p:nvGrpSpPr>
          <p:cNvPr id="2" name="15 - Ομάδα"/>
          <p:cNvGrpSpPr/>
          <p:nvPr/>
        </p:nvGrpSpPr>
        <p:grpSpPr>
          <a:xfrm>
            <a:off x="5446340" y="836712"/>
            <a:ext cx="936105" cy="936104"/>
            <a:chOff x="405780" y="332656"/>
            <a:chExt cx="936104" cy="936104"/>
          </a:xfrm>
        </p:grpSpPr>
        <p:sp>
          <p:nvSpPr>
            <p:cNvPr id="14" name="13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477788" y="332656"/>
              <a:ext cx="720080" cy="830997"/>
            </a:xfrm>
            <a:prstGeom prst="rect">
              <a:avLst/>
            </a:prstGeom>
            <a:noFill/>
          </p:spPr>
          <p:txBody>
            <a:bodyPr wrap="square" rtlCol="0">
              <a:spAutoFit/>
            </a:bodyPr>
            <a:lstStyle/>
            <a:p>
              <a:pPr algn="ctr"/>
              <a:r>
                <a:rPr lang="el-GR" sz="4800" dirty="0" smtClean="0"/>
                <a:t>7</a:t>
              </a:r>
              <a:endParaRPr lang="el-GR" sz="4800" dirty="0"/>
            </a:p>
          </p:txBody>
        </p:sp>
      </p:grpSp>
      <p:pic>
        <p:nvPicPr>
          <p:cNvPr id="4098" name="Picture 2"/>
          <p:cNvPicPr>
            <a:picLocks noChangeAspect="1" noChangeArrowheads="1"/>
          </p:cNvPicPr>
          <p:nvPr/>
        </p:nvPicPr>
        <p:blipFill>
          <a:blip r:embed="rId3" cstate="print"/>
          <a:srcRect/>
          <a:stretch>
            <a:fillRect/>
          </a:stretch>
        </p:blipFill>
        <p:spPr bwMode="auto">
          <a:xfrm>
            <a:off x="6526460" y="1484784"/>
            <a:ext cx="5327412" cy="4628753"/>
          </a:xfrm>
          <a:prstGeom prst="rect">
            <a:avLst/>
          </a:prstGeom>
          <a:noFill/>
          <a:ln w="9525">
            <a:noFill/>
            <a:miter lim="800000"/>
            <a:headEnd/>
            <a:tailEnd/>
          </a:ln>
        </p:spPr>
      </p:pic>
      <p:sp>
        <p:nvSpPr>
          <p:cNvPr id="12" name="11 - Δεξιό βέλος"/>
          <p:cNvSpPr/>
          <p:nvPr/>
        </p:nvSpPr>
        <p:spPr>
          <a:xfrm>
            <a:off x="7246540" y="5517232"/>
            <a:ext cx="1512168" cy="432048"/>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εξιό βέλος"/>
          <p:cNvSpPr/>
          <p:nvPr/>
        </p:nvSpPr>
        <p:spPr>
          <a:xfrm rot="5400000">
            <a:off x="10630916" y="836712"/>
            <a:ext cx="1512168" cy="36004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6" name="15 - Ομάδα"/>
          <p:cNvGrpSpPr/>
          <p:nvPr/>
        </p:nvGrpSpPr>
        <p:grpSpPr>
          <a:xfrm>
            <a:off x="10630916" y="3717032"/>
            <a:ext cx="936105" cy="936104"/>
            <a:chOff x="405780" y="332656"/>
            <a:chExt cx="936104" cy="936104"/>
          </a:xfrm>
        </p:grpSpPr>
        <p:sp>
          <p:nvSpPr>
            <p:cNvPr id="17" name="16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TextBox"/>
            <p:cNvSpPr txBox="1"/>
            <p:nvPr/>
          </p:nvSpPr>
          <p:spPr>
            <a:xfrm>
              <a:off x="477788" y="332656"/>
              <a:ext cx="720080" cy="830997"/>
            </a:xfrm>
            <a:prstGeom prst="rect">
              <a:avLst/>
            </a:prstGeom>
            <a:noFill/>
          </p:spPr>
          <p:txBody>
            <a:bodyPr wrap="square" rtlCol="0">
              <a:spAutoFit/>
            </a:bodyPr>
            <a:lstStyle/>
            <a:p>
              <a:pPr algn="ctr"/>
              <a:r>
                <a:rPr lang="el-GR" sz="4800" dirty="0" smtClean="0"/>
                <a:t>3</a:t>
              </a:r>
              <a:endParaRPr lang="el-GR" sz="4800" dirty="0"/>
            </a:p>
          </p:txBody>
        </p:sp>
      </p:grpSp>
      <p:grpSp>
        <p:nvGrpSpPr>
          <p:cNvPr id="20" name="15 - Ομάδα"/>
          <p:cNvGrpSpPr/>
          <p:nvPr/>
        </p:nvGrpSpPr>
        <p:grpSpPr>
          <a:xfrm>
            <a:off x="10126860" y="260648"/>
            <a:ext cx="936105" cy="936104"/>
            <a:chOff x="405780" y="332656"/>
            <a:chExt cx="936104" cy="936104"/>
          </a:xfrm>
        </p:grpSpPr>
        <p:sp>
          <p:nvSpPr>
            <p:cNvPr id="21" name="20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TextBox"/>
            <p:cNvSpPr txBox="1"/>
            <p:nvPr/>
          </p:nvSpPr>
          <p:spPr>
            <a:xfrm>
              <a:off x="477788" y="332656"/>
              <a:ext cx="720080" cy="830997"/>
            </a:xfrm>
            <a:prstGeom prst="rect">
              <a:avLst/>
            </a:prstGeom>
            <a:noFill/>
          </p:spPr>
          <p:txBody>
            <a:bodyPr wrap="square" rtlCol="0">
              <a:spAutoFit/>
            </a:bodyPr>
            <a:lstStyle/>
            <a:p>
              <a:pPr algn="ctr"/>
              <a:r>
                <a:rPr lang="el-GR" sz="4800" dirty="0" smtClean="0"/>
                <a:t>2</a:t>
              </a:r>
              <a:endParaRPr lang="el-GR" sz="4800" dirty="0"/>
            </a:p>
          </p:txBody>
        </p:sp>
      </p:grpSp>
      <p:grpSp>
        <p:nvGrpSpPr>
          <p:cNvPr id="23" name="15 - Ομάδα"/>
          <p:cNvGrpSpPr/>
          <p:nvPr/>
        </p:nvGrpSpPr>
        <p:grpSpPr>
          <a:xfrm>
            <a:off x="6166420" y="5445224"/>
            <a:ext cx="1008112" cy="936104"/>
            <a:chOff x="9558795" y="3396268"/>
            <a:chExt cx="936104" cy="1021204"/>
          </a:xfrm>
        </p:grpSpPr>
        <p:sp>
          <p:nvSpPr>
            <p:cNvPr id="24" name="23 - Έλλειψη"/>
            <p:cNvSpPr/>
            <p:nvPr/>
          </p:nvSpPr>
          <p:spPr>
            <a:xfrm>
              <a:off x="9558795" y="3481368"/>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TextBox"/>
            <p:cNvSpPr txBox="1"/>
            <p:nvPr/>
          </p:nvSpPr>
          <p:spPr>
            <a:xfrm>
              <a:off x="9662807" y="3396268"/>
              <a:ext cx="720080" cy="982087"/>
            </a:xfrm>
            <a:prstGeom prst="rect">
              <a:avLst/>
            </a:prstGeom>
            <a:noFill/>
          </p:spPr>
          <p:txBody>
            <a:bodyPr wrap="square" rtlCol="0">
              <a:spAutoFit/>
            </a:bodyPr>
            <a:lstStyle/>
            <a:p>
              <a:pPr algn="ctr"/>
              <a:r>
                <a:rPr lang="el-GR" sz="4800" dirty="0" smtClean="0"/>
                <a:t>1</a:t>
              </a:r>
              <a:endParaRPr lang="el-GR" sz="4800" dirty="0"/>
            </a:p>
          </p:txBody>
        </p:sp>
      </p:grpSp>
      <p:sp>
        <p:nvSpPr>
          <p:cNvPr id="19" name="18 - Δεξιό βέλος"/>
          <p:cNvSpPr/>
          <p:nvPr/>
        </p:nvSpPr>
        <p:spPr>
          <a:xfrm rot="16200000">
            <a:off x="10414892" y="2636912"/>
            <a:ext cx="1368152" cy="360040"/>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 Τίτλος"/>
          <p:cNvSpPr>
            <a:spLocks noGrp="1"/>
          </p:cNvSpPr>
          <p:nvPr>
            <p:ph type="title"/>
          </p:nvPr>
        </p:nvSpPr>
        <p:spPr>
          <a:xfrm>
            <a:off x="621804" y="332656"/>
            <a:ext cx="9144000" cy="671736"/>
          </a:xfrm>
        </p:spPr>
        <p:txBody>
          <a:bodyPr>
            <a:noAutofit/>
          </a:bodyPr>
          <a:lstStyle/>
          <a:p>
            <a:r>
              <a:rPr lang="el-GR" sz="4400" dirty="0" smtClean="0">
                <a:latin typeface="Calibri" pitchFamily="34" charset="0"/>
              </a:rPr>
              <a:t>Συνομιλία στο </a:t>
            </a:r>
            <a:r>
              <a:rPr lang="en-US" sz="4400" dirty="0" smtClean="0">
                <a:latin typeface="Calibri" pitchFamily="34" charset="0"/>
              </a:rPr>
              <a:t>Skype</a:t>
            </a:r>
            <a:endParaRPr lang="el-GR" sz="4400" dirty="0">
              <a:latin typeface="Calibri" pitchFamily="34" charset="0"/>
            </a:endParaRPr>
          </a:p>
        </p:txBody>
      </p:sp>
      <p:sp>
        <p:nvSpPr>
          <p:cNvPr id="3" name="Σύμβολο κράτησης θέσης περιεχομένου 2"/>
          <p:cNvSpPr>
            <a:spLocks noGrp="1"/>
          </p:cNvSpPr>
          <p:nvPr>
            <p:ph sz="half" idx="1"/>
          </p:nvPr>
        </p:nvSpPr>
        <p:spPr>
          <a:xfrm>
            <a:off x="693812" y="1628800"/>
            <a:ext cx="5040560" cy="4896544"/>
          </a:xfrm>
        </p:spPr>
        <p:txBody>
          <a:bodyPr rtlCol="0">
            <a:normAutofit fontScale="92500"/>
          </a:bodyPr>
          <a:lstStyle/>
          <a:p>
            <a:pPr>
              <a:buNone/>
            </a:pPr>
            <a:r>
              <a:rPr lang="el-GR" sz="4000" dirty="0" smtClean="0"/>
              <a:t>   Όταν η κλήση μας απαντηθεί, ανοίγει ένα παράθυρο </a:t>
            </a:r>
          </a:p>
          <a:p>
            <a:pPr>
              <a:buNone/>
            </a:pPr>
            <a:r>
              <a:rPr lang="el-GR" sz="4000" dirty="0" smtClean="0"/>
              <a:t>   Στην κεντρική οθόνη είναι ο συνομιλητής μας και υπάρχει ένα μικρό παραθυράκι με τη δική μας εικόνα</a:t>
            </a:r>
            <a:endParaRPr lang="el-GR" sz="4000" dirty="0">
              <a:latin typeface="Calibri" pitchFamily="34" charset="0"/>
            </a:endParaRPr>
          </a:p>
        </p:txBody>
      </p:sp>
      <p:grpSp>
        <p:nvGrpSpPr>
          <p:cNvPr id="2" name="15 - Ομάδα"/>
          <p:cNvGrpSpPr/>
          <p:nvPr/>
        </p:nvGrpSpPr>
        <p:grpSpPr>
          <a:xfrm>
            <a:off x="5230316" y="980728"/>
            <a:ext cx="936105" cy="936104"/>
            <a:chOff x="405780" y="332656"/>
            <a:chExt cx="936104" cy="936104"/>
          </a:xfrm>
        </p:grpSpPr>
        <p:sp>
          <p:nvSpPr>
            <p:cNvPr id="14" name="13 - Έλλειψη"/>
            <p:cNvSpPr/>
            <p:nvPr/>
          </p:nvSpPr>
          <p:spPr>
            <a:xfrm>
              <a:off x="405780" y="332656"/>
              <a:ext cx="936104" cy="936104"/>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477788" y="332656"/>
              <a:ext cx="720080" cy="830997"/>
            </a:xfrm>
            <a:prstGeom prst="rect">
              <a:avLst/>
            </a:prstGeom>
            <a:noFill/>
          </p:spPr>
          <p:txBody>
            <a:bodyPr wrap="square" rtlCol="0">
              <a:spAutoFit/>
            </a:bodyPr>
            <a:lstStyle/>
            <a:p>
              <a:pPr algn="ctr"/>
              <a:r>
                <a:rPr lang="el-GR" sz="4800" dirty="0" smtClean="0"/>
                <a:t>8</a:t>
              </a:r>
              <a:endParaRPr lang="el-GR" sz="4800" dirty="0"/>
            </a:p>
          </p:txBody>
        </p:sp>
      </p:grpSp>
      <p:pic>
        <p:nvPicPr>
          <p:cNvPr id="5122" name="Picture 2"/>
          <p:cNvPicPr>
            <a:picLocks noChangeAspect="1" noChangeArrowheads="1"/>
          </p:cNvPicPr>
          <p:nvPr/>
        </p:nvPicPr>
        <p:blipFill>
          <a:blip r:embed="rId3" cstate="print"/>
          <a:srcRect/>
          <a:stretch>
            <a:fillRect/>
          </a:stretch>
        </p:blipFill>
        <p:spPr bwMode="auto">
          <a:xfrm>
            <a:off x="6238428" y="1412776"/>
            <a:ext cx="5753100" cy="3943350"/>
          </a:xfrm>
          <a:prstGeom prst="rect">
            <a:avLst/>
          </a:prstGeom>
          <a:noFill/>
          <a:ln w="9525">
            <a:noFill/>
            <a:miter lim="800000"/>
            <a:headEnd/>
            <a:tailEnd/>
          </a:ln>
        </p:spPr>
      </p:pic>
      <p:sp>
        <p:nvSpPr>
          <p:cNvPr id="8" name="7 - Δεξιό βέλος"/>
          <p:cNvSpPr/>
          <p:nvPr/>
        </p:nvSpPr>
        <p:spPr>
          <a:xfrm>
            <a:off x="10126860" y="1700808"/>
            <a:ext cx="1008112" cy="648072"/>
          </a:xfrm>
          <a:prstGeom prst="rightArrow">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5950396" y="5589240"/>
            <a:ext cx="6092825" cy="800219"/>
          </a:xfrm>
          <a:prstGeom prst="rect">
            <a:avLst/>
          </a:prstGeom>
        </p:spPr>
        <p:txBody>
          <a:bodyPr>
            <a:spAutoFit/>
          </a:bodyPr>
          <a:lstStyle/>
          <a:p>
            <a:pPr algn="ctr">
              <a:buNone/>
            </a:pPr>
            <a:r>
              <a:rPr lang="el-GR" sz="2800" dirty="0" smtClean="0">
                <a:solidFill>
                  <a:schemeClr val="accent3">
                    <a:lumMod val="60000"/>
                    <a:lumOff val="40000"/>
                  </a:schemeClr>
                </a:solidFill>
              </a:rPr>
              <a:t>! </a:t>
            </a:r>
            <a:r>
              <a:rPr lang="el-GR" b="1" dirty="0" smtClean="0">
                <a:solidFill>
                  <a:schemeClr val="accent3">
                    <a:lumMod val="60000"/>
                    <a:lumOff val="40000"/>
                  </a:schemeClr>
                </a:solidFill>
              </a:rPr>
              <a:t>αν κάποιος δεν διαθέτει κάμερα, στη θέση </a:t>
            </a:r>
            <a:r>
              <a:rPr lang="el-GR" b="1" smtClean="0">
                <a:solidFill>
                  <a:schemeClr val="accent3">
                    <a:lumMod val="60000"/>
                    <a:lumOff val="40000"/>
                  </a:schemeClr>
                </a:solidFill>
              </a:rPr>
              <a:t>του εμφανίζεται  </a:t>
            </a:r>
            <a:r>
              <a:rPr lang="el-GR" b="1" dirty="0" smtClean="0">
                <a:solidFill>
                  <a:schemeClr val="accent3">
                    <a:lumMod val="60000"/>
                    <a:lumOff val="40000"/>
                  </a:schemeClr>
                </a:solidFill>
              </a:rPr>
              <a:t>η εικόνα προφίλ του</a:t>
            </a:r>
          </a:p>
        </p:txBody>
      </p:sp>
      <p:pic>
        <p:nvPicPr>
          <p:cNvPr id="5124" name="Picture 4"/>
          <p:cNvPicPr>
            <a:picLocks noChangeAspect="1" noChangeArrowheads="1"/>
          </p:cNvPicPr>
          <p:nvPr/>
        </p:nvPicPr>
        <p:blipFill>
          <a:blip r:embed="rId4" cstate="print"/>
          <a:srcRect/>
          <a:stretch>
            <a:fillRect/>
          </a:stretch>
        </p:blipFill>
        <p:spPr bwMode="auto">
          <a:xfrm>
            <a:off x="11134972" y="4005064"/>
            <a:ext cx="685516" cy="504056"/>
          </a:xfrm>
          <a:prstGeom prst="rect">
            <a:avLst/>
          </a:prstGeom>
          <a:noFill/>
          <a:ln w="9525">
            <a:noFill/>
            <a:miter lim="800000"/>
            <a:headEnd/>
            <a:tailEnd/>
          </a:ln>
        </p:spPr>
      </p:pic>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Solstice</Template>
  <TotalTime>0</TotalTime>
  <Words>426</Words>
  <Application>Microsoft Office PowerPoint</Application>
  <PresentationFormat>Προσαρμογή</PresentationFormat>
  <Paragraphs>81</Paragraphs>
  <Slides>15</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Ηλιοστάσιο</vt:lpstr>
      <vt:lpstr>Συνομιλία στο Skype</vt:lpstr>
      <vt:lpstr>Συνομιλία στο Skype</vt:lpstr>
      <vt:lpstr>Συνομιλία στο Skype</vt:lpstr>
      <vt:lpstr>Συνομιλία στο Skype</vt:lpstr>
      <vt:lpstr>Συνομιλία στο Skype</vt:lpstr>
      <vt:lpstr>Συνομιλία στο Skype</vt:lpstr>
      <vt:lpstr>Συνομιλία στο Skype</vt:lpstr>
      <vt:lpstr>Συνομιλία στο Skype</vt:lpstr>
      <vt:lpstr>Συνομιλία στο Skype</vt:lpstr>
      <vt:lpstr>Συνομιλία στο  Skype</vt:lpstr>
      <vt:lpstr>Συνομιλία στο  Skype</vt:lpstr>
      <vt:lpstr>Συνομιλία στο Skype</vt:lpstr>
      <vt:lpstr>Συνομιλία στο Skype</vt:lpstr>
      <vt:lpstr>Συνομιλία στο  Skype</vt:lpstr>
      <vt:lpstr>Συνομιλία  Skype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2018-05-19T04:59:35Z</dcterms:created>
  <dcterms:modified xsi:type="dcterms:W3CDTF">2018-05-23T18:19:04Z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